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rels" ContentType="application/vnd.openxmlformats-package.relationships+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1"/>
  </p:sldMasterIdLst>
  <p:notesMasterIdLst>
    <p:notesMasterId r:id="rId41"/>
  </p:notesMasterIdLst>
  <p:sldIdLst>
    <p:sldId id="256" r:id="rId2"/>
    <p:sldId id="258" r:id="rId3"/>
    <p:sldId id="259" r:id="rId4"/>
    <p:sldId id="260" r:id="rId5"/>
    <p:sldId id="261" r:id="rId6"/>
    <p:sldId id="262" r:id="rId7"/>
    <p:sldId id="263" r:id="rId8"/>
    <p:sldId id="264" r:id="rId9"/>
    <p:sldId id="265" r:id="rId10"/>
    <p:sldId id="266" r:id="rId11"/>
    <p:sldId id="268" r:id="rId12"/>
    <p:sldId id="269" r:id="rId13"/>
    <p:sldId id="270" r:id="rId14"/>
    <p:sldId id="297" r:id="rId15"/>
    <p:sldId id="272" r:id="rId16"/>
    <p:sldId id="273" r:id="rId17"/>
    <p:sldId id="274" r:id="rId18"/>
    <p:sldId id="275" r:id="rId19"/>
    <p:sldId id="276" r:id="rId20"/>
    <p:sldId id="277" r:id="rId21"/>
    <p:sldId id="278" r:id="rId22"/>
    <p:sldId id="279" r:id="rId23"/>
    <p:sldId id="280" r:id="rId24"/>
    <p:sldId id="281" r:id="rId25"/>
    <p:sldId id="282" r:id="rId26"/>
    <p:sldId id="283" r:id="rId27"/>
    <p:sldId id="284" r:id="rId28"/>
    <p:sldId id="285" r:id="rId29"/>
    <p:sldId id="286" r:id="rId30"/>
    <p:sldId id="287" r:id="rId31"/>
    <p:sldId id="296" r:id="rId32"/>
    <p:sldId id="288" r:id="rId33"/>
    <p:sldId id="289" r:id="rId34"/>
    <p:sldId id="290" r:id="rId35"/>
    <p:sldId id="291" r:id="rId36"/>
    <p:sldId id="292" r:id="rId37"/>
    <p:sldId id="293" r:id="rId38"/>
    <p:sldId id="294" r:id="rId39"/>
    <p:sldId id="295" r:id="rId40"/>
  </p:sldIdLst>
  <p:sldSz cx="9144000" cy="6858000" type="screen4x3"/>
  <p:notesSz cx="6858000" cy="9144000"/>
  <p:defaultTextStyle>
    <a:defPPr>
      <a:defRPr lang="en-US"/>
    </a:defPPr>
    <a:lvl1pPr algn="l" rtl="0" eaLnBrk="0" fontAlgn="base" hangingPunct="0">
      <a:spcBef>
        <a:spcPct val="0"/>
      </a:spcBef>
      <a:spcAft>
        <a:spcPct val="0"/>
      </a:spcAft>
      <a:defRPr sz="2400" kern="1200">
        <a:solidFill>
          <a:schemeClr val="tx1"/>
        </a:solidFill>
        <a:latin typeface="Arial" charset="0"/>
        <a:ea typeface="ＭＳ Ｐゴシック" charset="0"/>
        <a:cs typeface="ＭＳ Ｐゴシック" charset="0"/>
      </a:defRPr>
    </a:lvl1pPr>
    <a:lvl2pPr marL="457200" algn="l" rtl="0" eaLnBrk="0" fontAlgn="base" hangingPunct="0">
      <a:spcBef>
        <a:spcPct val="0"/>
      </a:spcBef>
      <a:spcAft>
        <a:spcPct val="0"/>
      </a:spcAft>
      <a:defRPr sz="2400" kern="1200">
        <a:solidFill>
          <a:schemeClr val="tx1"/>
        </a:solidFill>
        <a:latin typeface="Arial" charset="0"/>
        <a:ea typeface="ＭＳ Ｐゴシック" charset="0"/>
        <a:cs typeface="ＭＳ Ｐゴシック" charset="0"/>
      </a:defRPr>
    </a:lvl2pPr>
    <a:lvl3pPr marL="914400" algn="l" rtl="0" eaLnBrk="0" fontAlgn="base" hangingPunct="0">
      <a:spcBef>
        <a:spcPct val="0"/>
      </a:spcBef>
      <a:spcAft>
        <a:spcPct val="0"/>
      </a:spcAft>
      <a:defRPr sz="2400" kern="1200">
        <a:solidFill>
          <a:schemeClr val="tx1"/>
        </a:solidFill>
        <a:latin typeface="Arial" charset="0"/>
        <a:ea typeface="ＭＳ Ｐゴシック" charset="0"/>
        <a:cs typeface="ＭＳ Ｐゴシック" charset="0"/>
      </a:defRPr>
    </a:lvl3pPr>
    <a:lvl4pPr marL="1371600" algn="l" rtl="0" eaLnBrk="0" fontAlgn="base" hangingPunct="0">
      <a:spcBef>
        <a:spcPct val="0"/>
      </a:spcBef>
      <a:spcAft>
        <a:spcPct val="0"/>
      </a:spcAft>
      <a:defRPr sz="2400" kern="1200">
        <a:solidFill>
          <a:schemeClr val="tx1"/>
        </a:solidFill>
        <a:latin typeface="Arial" charset="0"/>
        <a:ea typeface="ＭＳ Ｐゴシック" charset="0"/>
        <a:cs typeface="ＭＳ Ｐゴシック" charset="0"/>
      </a:defRPr>
    </a:lvl4pPr>
    <a:lvl5pPr marL="1828800" algn="l" rtl="0" eaLnBrk="0" fontAlgn="base" hangingPunct="0">
      <a:spcBef>
        <a:spcPct val="0"/>
      </a:spcBef>
      <a:spcAft>
        <a:spcPct val="0"/>
      </a:spcAft>
      <a:defRPr sz="2400" kern="1200">
        <a:solidFill>
          <a:schemeClr val="tx1"/>
        </a:solidFill>
        <a:latin typeface="Arial" charset="0"/>
        <a:ea typeface="ＭＳ Ｐゴシック" charset="0"/>
        <a:cs typeface="ＭＳ Ｐゴシック" charset="0"/>
      </a:defRPr>
    </a:lvl5pPr>
    <a:lvl6pPr marL="2286000" algn="l" defTabSz="457200" rtl="0" eaLnBrk="1" latinLnBrk="0" hangingPunct="1">
      <a:defRPr sz="2400" kern="1200">
        <a:solidFill>
          <a:schemeClr val="tx1"/>
        </a:solidFill>
        <a:latin typeface="Arial" charset="0"/>
        <a:ea typeface="ＭＳ Ｐゴシック" charset="0"/>
        <a:cs typeface="ＭＳ Ｐゴシック" charset="0"/>
      </a:defRPr>
    </a:lvl6pPr>
    <a:lvl7pPr marL="2743200" algn="l" defTabSz="457200" rtl="0" eaLnBrk="1" latinLnBrk="0" hangingPunct="1">
      <a:defRPr sz="2400" kern="1200">
        <a:solidFill>
          <a:schemeClr val="tx1"/>
        </a:solidFill>
        <a:latin typeface="Arial" charset="0"/>
        <a:ea typeface="ＭＳ Ｐゴシック" charset="0"/>
        <a:cs typeface="ＭＳ Ｐゴシック" charset="0"/>
      </a:defRPr>
    </a:lvl7pPr>
    <a:lvl8pPr marL="3200400" algn="l" defTabSz="457200" rtl="0" eaLnBrk="1" latinLnBrk="0" hangingPunct="1">
      <a:defRPr sz="2400" kern="1200">
        <a:solidFill>
          <a:schemeClr val="tx1"/>
        </a:solidFill>
        <a:latin typeface="Arial" charset="0"/>
        <a:ea typeface="ＭＳ Ｐゴシック" charset="0"/>
        <a:cs typeface="ＭＳ Ｐゴシック" charset="0"/>
      </a:defRPr>
    </a:lvl8pPr>
    <a:lvl9pPr marL="3657600" algn="l" defTabSz="457200" rtl="0" eaLnBrk="1" latinLnBrk="0" hangingPunct="1">
      <a:defRPr sz="2400" kern="1200">
        <a:solidFill>
          <a:schemeClr val="tx1"/>
        </a:solidFill>
        <a:latin typeface="Arial" charset="0"/>
        <a:ea typeface="ＭＳ Ｐゴシック" charset="0"/>
        <a:cs typeface="ＭＳ Ｐゴシック"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prnPr/>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37" d="100"/>
          <a:sy n="137" d="100"/>
        </p:scale>
        <p:origin x="-2336" y="-96"/>
      </p:cViewPr>
      <p:guideLst>
        <p:guide orient="horz" pos="432"/>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snapToGrid="0" snapToObjects="1">
      <p:cViewPr>
        <p:scale>
          <a:sx n="100" d="100"/>
          <a:sy n="100" d="100"/>
        </p:scale>
        <p:origin x="-2792" y="-296"/>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46" Type="http://schemas.openxmlformats.org/officeDocument/2006/relationships/tableStyles" Target="tableStyles.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9" Type="http://schemas.openxmlformats.org/officeDocument/2006/relationships/slide" Target="slides/slide8.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slide" Target="slides/slide38.xml"/><Relationship Id="rId40" Type="http://schemas.openxmlformats.org/officeDocument/2006/relationships/slide" Target="slides/slide39.xml"/><Relationship Id="rId41" Type="http://schemas.openxmlformats.org/officeDocument/2006/relationships/notesMaster" Target="notesMasters/notesMaster1.xml"/><Relationship Id="rId42" Type="http://schemas.openxmlformats.org/officeDocument/2006/relationships/printerSettings" Target="printerSettings/printerSettings1.bin"/><Relationship Id="rId43" Type="http://schemas.openxmlformats.org/officeDocument/2006/relationships/presProps" Target="presProps.xml"/><Relationship Id="rId44" Type="http://schemas.openxmlformats.org/officeDocument/2006/relationships/viewProps" Target="viewProps.xml"/><Relationship Id="rId45"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pitchFamily="84" charset="-128"/>
                <a:cs typeface="+mn-cs"/>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smtClean="0"/>
            </a:lvl1pPr>
          </a:lstStyle>
          <a:p>
            <a:pPr>
              <a:defRPr/>
            </a:pPr>
            <a:fld id="{6179DE62-03BB-A44D-8702-CD082B9A4D9E}" type="datetimeFigureOut">
              <a:rPr lang="en-US"/>
              <a:pPr>
                <a:defRPr/>
              </a:pPr>
              <a:t>10/18/13</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smtClean="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pitchFamily="84" charset="-128"/>
                <a:cs typeface="+mn-cs"/>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smtClean="0"/>
            </a:lvl1pPr>
          </a:lstStyle>
          <a:p>
            <a:pPr>
              <a:defRPr/>
            </a:pPr>
            <a:fld id="{5892DA2E-27FC-6042-BB37-DD2056B63768}" type="slidenum">
              <a:rPr lang="en-US"/>
              <a:pPr>
                <a:defRPr/>
              </a:pPr>
              <a:t>‹#›</a:t>
            </a:fld>
            <a:endParaRPr lang="en-US"/>
          </a:p>
        </p:txBody>
      </p:sp>
    </p:spTree>
    <p:extLst>
      <p:ext uri="{BB962C8B-B14F-4D97-AF65-F5344CB8AC3E}">
        <p14:creationId xmlns:p14="http://schemas.microsoft.com/office/powerpoint/2010/main" val="3106214345"/>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ＭＳ Ｐゴシック" charset="0"/>
        <a:cs typeface="ＭＳ Ｐゴシック" charset="0"/>
      </a:defRPr>
    </a:lvl1pPr>
    <a:lvl2pPr marL="457200" algn="l" rtl="0" eaLnBrk="0" fontAlgn="base" hangingPunct="0">
      <a:spcBef>
        <a:spcPct val="30000"/>
      </a:spcBef>
      <a:spcAft>
        <a:spcPct val="0"/>
      </a:spcAft>
      <a:defRPr sz="1200" kern="1200">
        <a:solidFill>
          <a:schemeClr val="tx1"/>
        </a:solidFill>
        <a:latin typeface="+mn-lt"/>
        <a:ea typeface="ＭＳ Ｐゴシック" charset="0"/>
        <a:cs typeface="ＭＳ Ｐゴシック" charset="0"/>
      </a:defRPr>
    </a:lvl2pPr>
    <a:lvl3pPr marL="914400" algn="l" rtl="0" eaLnBrk="0" fontAlgn="base" hangingPunct="0">
      <a:spcBef>
        <a:spcPct val="30000"/>
      </a:spcBef>
      <a:spcAft>
        <a:spcPct val="0"/>
      </a:spcAft>
      <a:defRPr sz="1200" kern="1200">
        <a:solidFill>
          <a:schemeClr val="tx1"/>
        </a:solidFill>
        <a:latin typeface="+mn-lt"/>
        <a:ea typeface="ＭＳ Ｐゴシック" charset="0"/>
        <a:cs typeface="ＭＳ Ｐゴシック" charset="0"/>
      </a:defRPr>
    </a:lvl3pPr>
    <a:lvl4pPr marL="1371600" algn="l" rtl="0" eaLnBrk="0" fontAlgn="base" hangingPunct="0">
      <a:spcBef>
        <a:spcPct val="30000"/>
      </a:spcBef>
      <a:spcAft>
        <a:spcPct val="0"/>
      </a:spcAft>
      <a:defRPr sz="1200" kern="1200">
        <a:solidFill>
          <a:schemeClr val="tx1"/>
        </a:solidFill>
        <a:latin typeface="+mn-lt"/>
        <a:ea typeface="ＭＳ Ｐゴシック" charset="0"/>
        <a:cs typeface="ＭＳ Ｐゴシック" charset="0"/>
      </a:defRPr>
    </a:lvl4pPr>
    <a:lvl5pPr marL="1828800" algn="l" rtl="0" eaLnBrk="0" fontAlgn="base" hangingPunct="0">
      <a:spcBef>
        <a:spcPct val="30000"/>
      </a:spcBef>
      <a:spcAft>
        <a:spcPct val="0"/>
      </a:spcAft>
      <a:defRPr sz="1200" kern="1200">
        <a:solidFill>
          <a:schemeClr val="tx1"/>
        </a:solidFill>
        <a:latin typeface="+mn-lt"/>
        <a:ea typeface="ＭＳ Ｐゴシック" charset="0"/>
        <a:cs typeface="ＭＳ Ｐゴシック"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3.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4.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5.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6.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7.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8.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9.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5892DA2E-27FC-6042-BB37-DD2056B63768}" type="slidenum">
              <a:rPr lang="en-US" smtClean="0"/>
              <a:pPr>
                <a:defRPr/>
              </a:pPr>
              <a:t>1</a:t>
            </a:fld>
            <a:endParaRPr lang="en-US"/>
          </a:p>
        </p:txBody>
      </p:sp>
    </p:spTree>
    <p:extLst>
      <p:ext uri="{BB962C8B-B14F-4D97-AF65-F5344CB8AC3E}">
        <p14:creationId xmlns:p14="http://schemas.microsoft.com/office/powerpoint/2010/main" val="383447206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cs typeface="ＭＳ Ｐゴシック" charset="0"/>
              </a:defRPr>
            </a:lvl2pPr>
            <a:lvl3pPr marL="1143000" indent="-228600">
              <a:defRPr sz="2400">
                <a:solidFill>
                  <a:schemeClr val="tx1"/>
                </a:solidFill>
                <a:latin typeface="Arial" charset="0"/>
                <a:ea typeface="ＭＳ Ｐゴシック" charset="0"/>
                <a:cs typeface="ＭＳ Ｐゴシック" charset="0"/>
              </a:defRPr>
            </a:lvl3pPr>
            <a:lvl4pPr marL="1600200" indent="-228600">
              <a:defRPr sz="2400">
                <a:solidFill>
                  <a:schemeClr val="tx1"/>
                </a:solidFill>
                <a:latin typeface="Arial" charset="0"/>
                <a:ea typeface="ＭＳ Ｐゴシック" charset="0"/>
                <a:cs typeface="ＭＳ Ｐゴシック" charset="0"/>
              </a:defRPr>
            </a:lvl4pPr>
            <a:lvl5pPr marL="2057400" indent="-228600">
              <a:defRPr sz="2400">
                <a:solidFill>
                  <a:schemeClr val="tx1"/>
                </a:solidFill>
                <a:latin typeface="Arial" charset="0"/>
                <a:ea typeface="ＭＳ Ｐゴシック" charset="0"/>
                <a:cs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cs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cs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cs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cs typeface="ＭＳ Ｐゴシック" charset="0"/>
              </a:defRPr>
            </a:lvl9pPr>
          </a:lstStyle>
          <a:p>
            <a:pPr eaLnBrk="1" hangingPunct="1"/>
            <a:fld id="{2BF13C03-73AD-D94A-8FC1-5F7D0F5C7F77}" type="slidenum">
              <a:rPr lang="en-US" sz="1200"/>
              <a:pPr eaLnBrk="1" hangingPunct="1"/>
              <a:t>10</a:t>
            </a:fld>
            <a:endParaRPr lang="en-US" sz="1200"/>
          </a:p>
        </p:txBody>
      </p:sp>
      <p:sp>
        <p:nvSpPr>
          <p:cNvPr id="21506"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21507"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dirty="0">
                <a:latin typeface="Calibri" charset="0"/>
              </a:rPr>
              <a:t>Figure 5-8a</a:t>
            </a:r>
            <a:r>
              <a:rPr lang="en-US" b="1" dirty="0">
                <a:latin typeface="Calibri" charset="0"/>
              </a:rPr>
              <a:t> Hubble Space Telescope. </a:t>
            </a:r>
            <a:r>
              <a:rPr lang="en-US" dirty="0">
                <a:latin typeface="Calibri" charset="0"/>
              </a:rPr>
              <a:t>(a) This </a:t>
            </a:r>
            <a:r>
              <a:rPr lang="en-US" altLang="ja-JP" dirty="0" smtClean="0">
                <a:latin typeface="Calibri" charset="0"/>
              </a:rPr>
              <a:t>“see</a:t>
            </a:r>
            <a:r>
              <a:rPr lang="en-US" altLang="ja-JP" dirty="0">
                <a:latin typeface="Calibri" charset="0"/>
              </a:rPr>
              <a:t>-</a:t>
            </a:r>
            <a:r>
              <a:rPr lang="en-US" altLang="ja-JP" dirty="0" smtClean="0">
                <a:latin typeface="Calibri" charset="0"/>
              </a:rPr>
              <a:t>through” </a:t>
            </a:r>
            <a:r>
              <a:rPr lang="en-US" altLang="ja-JP" dirty="0">
                <a:latin typeface="Calibri" charset="0"/>
              </a:rPr>
              <a:t>diagram displays some of </a:t>
            </a:r>
            <a:r>
              <a:rPr lang="en-US" altLang="ja-JP" dirty="0" smtClean="0">
                <a:latin typeface="Calibri" charset="0"/>
              </a:rPr>
              <a:t>HST’s </a:t>
            </a:r>
            <a:r>
              <a:rPr lang="en-US" altLang="ja-JP" dirty="0">
                <a:latin typeface="Calibri" charset="0"/>
              </a:rPr>
              <a:t>hardware surrounding its main mirror (in light blue). </a:t>
            </a:r>
            <a:endParaRPr lang="en-US" dirty="0">
              <a:latin typeface="Arial"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23554"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dirty="0">
                <a:latin typeface="Calibri" charset="0"/>
              </a:rPr>
              <a:t>Figure 5-8b</a:t>
            </a:r>
            <a:r>
              <a:rPr lang="en-US" b="1" dirty="0">
                <a:latin typeface="Calibri" charset="0"/>
              </a:rPr>
              <a:t> Hubble Space Telescope. </a:t>
            </a:r>
            <a:r>
              <a:rPr lang="en-US" dirty="0" smtClean="0">
                <a:latin typeface="Calibri" charset="0"/>
              </a:rPr>
              <a:t>(</a:t>
            </a:r>
            <a:r>
              <a:rPr lang="en-US" dirty="0">
                <a:latin typeface="Calibri" charset="0"/>
              </a:rPr>
              <a:t>b) These two images compare the majestic spiral galaxy M101 as observed with the large </a:t>
            </a:r>
            <a:r>
              <a:rPr lang="en-US" dirty="0" err="1">
                <a:latin typeface="Calibri" charset="0"/>
              </a:rPr>
              <a:t>Mayall</a:t>
            </a:r>
            <a:r>
              <a:rPr lang="en-US" dirty="0">
                <a:latin typeface="Calibri" charset="0"/>
              </a:rPr>
              <a:t> telescope on </a:t>
            </a:r>
            <a:r>
              <a:rPr lang="en-US" dirty="0" err="1">
                <a:latin typeface="Calibri" charset="0"/>
              </a:rPr>
              <a:t>Kitt</a:t>
            </a:r>
            <a:r>
              <a:rPr lang="en-US" dirty="0">
                <a:latin typeface="Calibri" charset="0"/>
              </a:rPr>
              <a:t> Peak Mountain (bottom) and with the Hubble telescope in orbit (top). </a:t>
            </a:r>
            <a:r>
              <a:rPr lang="en-US" i="1" dirty="0">
                <a:latin typeface="Calibri" charset="0"/>
              </a:rPr>
              <a:t>(D. Berry; AURA/NASA)</a:t>
            </a:r>
            <a:endParaRPr lang="en-US" dirty="0">
              <a:latin typeface="Calibri" charset="0"/>
            </a:endParaRPr>
          </a:p>
        </p:txBody>
      </p:sp>
      <p:sp>
        <p:nvSpPr>
          <p:cNvPr id="23555"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cs typeface="ＭＳ Ｐゴシック" charset="0"/>
              </a:defRPr>
            </a:lvl2pPr>
            <a:lvl3pPr marL="1143000" indent="-228600">
              <a:defRPr sz="2400">
                <a:solidFill>
                  <a:schemeClr val="tx1"/>
                </a:solidFill>
                <a:latin typeface="Arial" charset="0"/>
                <a:ea typeface="ＭＳ Ｐゴシック" charset="0"/>
                <a:cs typeface="ＭＳ Ｐゴシック" charset="0"/>
              </a:defRPr>
            </a:lvl3pPr>
            <a:lvl4pPr marL="1600200" indent="-228600">
              <a:defRPr sz="2400">
                <a:solidFill>
                  <a:schemeClr val="tx1"/>
                </a:solidFill>
                <a:latin typeface="Arial" charset="0"/>
                <a:ea typeface="ＭＳ Ｐゴシック" charset="0"/>
                <a:cs typeface="ＭＳ Ｐゴシック" charset="0"/>
              </a:defRPr>
            </a:lvl4pPr>
            <a:lvl5pPr marL="2057400" indent="-228600">
              <a:defRPr sz="2400">
                <a:solidFill>
                  <a:schemeClr val="tx1"/>
                </a:solidFill>
                <a:latin typeface="Arial" charset="0"/>
                <a:ea typeface="ＭＳ Ｐゴシック" charset="0"/>
                <a:cs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cs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cs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cs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cs typeface="ＭＳ Ｐゴシック" charset="0"/>
              </a:defRPr>
            </a:lvl9pPr>
          </a:lstStyle>
          <a:p>
            <a:fld id="{33295BF2-B20B-FB4B-9968-0C83A9B5C7CF}" type="slidenum">
              <a:rPr lang="en-US" sz="1200"/>
              <a:pPr/>
              <a:t>11</a:t>
            </a:fld>
            <a:endParaRPr lang="en-US" sz="120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cs typeface="ＭＳ Ｐゴシック" charset="0"/>
              </a:defRPr>
            </a:lvl2pPr>
            <a:lvl3pPr marL="1143000" indent="-228600">
              <a:defRPr sz="2400">
                <a:solidFill>
                  <a:schemeClr val="tx1"/>
                </a:solidFill>
                <a:latin typeface="Arial" charset="0"/>
                <a:ea typeface="ＭＳ Ｐゴシック" charset="0"/>
                <a:cs typeface="ＭＳ Ｐゴシック" charset="0"/>
              </a:defRPr>
            </a:lvl3pPr>
            <a:lvl4pPr marL="1600200" indent="-228600">
              <a:defRPr sz="2400">
                <a:solidFill>
                  <a:schemeClr val="tx1"/>
                </a:solidFill>
                <a:latin typeface="Arial" charset="0"/>
                <a:ea typeface="ＭＳ Ｐゴシック" charset="0"/>
                <a:cs typeface="ＭＳ Ｐゴシック" charset="0"/>
              </a:defRPr>
            </a:lvl4pPr>
            <a:lvl5pPr marL="2057400" indent="-228600">
              <a:defRPr sz="2400">
                <a:solidFill>
                  <a:schemeClr val="tx1"/>
                </a:solidFill>
                <a:latin typeface="Arial" charset="0"/>
                <a:ea typeface="ＭＳ Ｐゴシック" charset="0"/>
                <a:cs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cs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cs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cs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cs typeface="ＭＳ Ｐゴシック" charset="0"/>
              </a:defRPr>
            </a:lvl9pPr>
          </a:lstStyle>
          <a:p>
            <a:pPr eaLnBrk="1" hangingPunct="1"/>
            <a:fld id="{FA6CDE53-AD42-4845-94A0-70A88FABC32C}" type="slidenum">
              <a:rPr lang="en-US" sz="1200"/>
              <a:pPr eaLnBrk="1" hangingPunct="1"/>
              <a:t>12</a:t>
            </a:fld>
            <a:endParaRPr lang="en-US" sz="1200"/>
          </a:p>
        </p:txBody>
      </p:sp>
      <p:sp>
        <p:nvSpPr>
          <p:cNvPr id="25602"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25603"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atin typeface="Arial" charset="0"/>
              </a:rPr>
              <a:t>Figure 5-9 </a:t>
            </a:r>
            <a:r>
              <a:rPr lang="en-US" b="1">
                <a:latin typeface="Arial" charset="0"/>
              </a:rPr>
              <a:t>Sensitivity.</a:t>
            </a:r>
            <a:r>
              <a:rPr lang="en-US">
                <a:latin typeface="Arial" charset="0"/>
              </a:rPr>
              <a:t> </a:t>
            </a:r>
            <a:r>
              <a:rPr lang="en-US">
                <a:latin typeface="Calibri" charset="0"/>
              </a:rPr>
              <a:t>Telescope size affects the image of a cosmic source, in this case the Andromeda Galaxy. Both photographs had the same exposure time, but image (b) was taken with a telescope twice the size of that used to make image (a). Fainter detail can be seen as the diameter of the telescope mirror increases because larger telescopes are able to collect more photons per unit time, greatly extending our view of the universe. </a:t>
            </a:r>
            <a:r>
              <a:rPr lang="en-US" i="1">
                <a:latin typeface="Calibri" charset="0"/>
              </a:rPr>
              <a:t>(Adapted from AURA)</a:t>
            </a:r>
            <a:endParaRPr lang="en-US">
              <a:latin typeface="Arial" charset="0"/>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cs typeface="ＭＳ Ｐゴシック" charset="0"/>
              </a:defRPr>
            </a:lvl2pPr>
            <a:lvl3pPr marL="1143000" indent="-228600">
              <a:defRPr sz="2400">
                <a:solidFill>
                  <a:schemeClr val="tx1"/>
                </a:solidFill>
                <a:latin typeface="Arial" charset="0"/>
                <a:ea typeface="ＭＳ Ｐゴシック" charset="0"/>
                <a:cs typeface="ＭＳ Ｐゴシック" charset="0"/>
              </a:defRPr>
            </a:lvl3pPr>
            <a:lvl4pPr marL="1600200" indent="-228600">
              <a:defRPr sz="2400">
                <a:solidFill>
                  <a:schemeClr val="tx1"/>
                </a:solidFill>
                <a:latin typeface="Arial" charset="0"/>
                <a:ea typeface="ＭＳ Ｐゴシック" charset="0"/>
                <a:cs typeface="ＭＳ Ｐゴシック" charset="0"/>
              </a:defRPr>
            </a:lvl4pPr>
            <a:lvl5pPr marL="2057400" indent="-228600">
              <a:defRPr sz="2400">
                <a:solidFill>
                  <a:schemeClr val="tx1"/>
                </a:solidFill>
                <a:latin typeface="Arial" charset="0"/>
                <a:ea typeface="ＭＳ Ｐゴシック" charset="0"/>
                <a:cs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cs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cs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cs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cs typeface="ＭＳ Ｐゴシック" charset="0"/>
              </a:defRPr>
            </a:lvl9pPr>
          </a:lstStyle>
          <a:p>
            <a:pPr eaLnBrk="1" hangingPunct="1"/>
            <a:fld id="{2A597AF9-2928-D24D-ACB8-AAB286FD9258}" type="slidenum">
              <a:rPr lang="en-US" sz="1200"/>
              <a:pPr eaLnBrk="1" hangingPunct="1"/>
              <a:t>13</a:t>
            </a:fld>
            <a:endParaRPr lang="en-US" sz="1200"/>
          </a:p>
        </p:txBody>
      </p:sp>
      <p:sp>
        <p:nvSpPr>
          <p:cNvPr id="27650"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27651"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dirty="0">
                <a:latin typeface="Arial" charset="0"/>
              </a:rPr>
              <a:t>Figure 5-12 </a:t>
            </a:r>
            <a:r>
              <a:rPr lang="en-US" b="1" dirty="0">
                <a:latin typeface="Arial" charset="0"/>
              </a:rPr>
              <a:t>Resolving Power.</a:t>
            </a:r>
            <a:r>
              <a:rPr lang="en-US" dirty="0">
                <a:latin typeface="Arial" charset="0"/>
              </a:rPr>
              <a:t> Two comparably bright light sources become progressively clearer when viewed at finer and finer angular resolution. When the angular resolution is much poorer than the separation of the objects, as in (a), the objects appear as a single fuzzy </a:t>
            </a:r>
            <a:r>
              <a:rPr lang="en-US" altLang="ja-JP" dirty="0" smtClean="0">
                <a:latin typeface="Arial" charset="0"/>
              </a:rPr>
              <a:t>“blob.” </a:t>
            </a:r>
            <a:r>
              <a:rPr lang="en-US" altLang="ja-JP" dirty="0">
                <a:latin typeface="Arial" charset="0"/>
              </a:rPr>
              <a:t>As the resolution improves, through (b) and (c), the two sources become discernible as separate objects.</a:t>
            </a:r>
          </a:p>
          <a:p>
            <a:pPr eaLnBrk="1" hangingPunct="1">
              <a:spcBef>
                <a:spcPct val="0"/>
              </a:spcBef>
            </a:pPr>
            <a:endParaRPr lang="en-US" dirty="0">
              <a:latin typeface="Arial" charset="0"/>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cs typeface="ＭＳ Ｐゴシック" charset="0"/>
              </a:defRPr>
            </a:lvl2pPr>
            <a:lvl3pPr marL="1143000" indent="-228600">
              <a:defRPr sz="2400">
                <a:solidFill>
                  <a:schemeClr val="tx1"/>
                </a:solidFill>
                <a:latin typeface="Arial" charset="0"/>
                <a:ea typeface="ＭＳ Ｐゴシック" charset="0"/>
                <a:cs typeface="ＭＳ Ｐゴシック" charset="0"/>
              </a:defRPr>
            </a:lvl3pPr>
            <a:lvl4pPr marL="1600200" indent="-228600">
              <a:defRPr sz="2400">
                <a:solidFill>
                  <a:schemeClr val="tx1"/>
                </a:solidFill>
                <a:latin typeface="Arial" charset="0"/>
                <a:ea typeface="ＭＳ Ｐゴシック" charset="0"/>
                <a:cs typeface="ＭＳ Ｐゴシック" charset="0"/>
              </a:defRPr>
            </a:lvl4pPr>
            <a:lvl5pPr marL="2057400" indent="-228600">
              <a:defRPr sz="2400">
                <a:solidFill>
                  <a:schemeClr val="tx1"/>
                </a:solidFill>
                <a:latin typeface="Arial" charset="0"/>
                <a:ea typeface="ＭＳ Ｐゴシック" charset="0"/>
                <a:cs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cs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cs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cs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cs typeface="ＭＳ Ｐゴシック" charset="0"/>
              </a:defRPr>
            </a:lvl9pPr>
          </a:lstStyle>
          <a:p>
            <a:pPr eaLnBrk="1" hangingPunct="1"/>
            <a:fld id="{BFBCC656-EE79-0548-A4FB-4977A1FF365E}" type="slidenum">
              <a:rPr lang="en-US" sz="1200"/>
              <a:pPr eaLnBrk="1" hangingPunct="1"/>
              <a:t>14</a:t>
            </a:fld>
            <a:endParaRPr lang="en-US" sz="1200"/>
          </a:p>
        </p:txBody>
      </p:sp>
      <p:sp>
        <p:nvSpPr>
          <p:cNvPr id="29698"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29699"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dirty="0">
                <a:latin typeface="Arial" charset="0"/>
              </a:rPr>
              <a:t>Figure 5-13 </a:t>
            </a:r>
            <a:r>
              <a:rPr lang="en-US" b="1" dirty="0">
                <a:latin typeface="Arial" charset="0"/>
              </a:rPr>
              <a:t>Resolution.</a:t>
            </a:r>
            <a:r>
              <a:rPr lang="en-US" dirty="0">
                <a:latin typeface="Arial" charset="0"/>
              </a:rPr>
              <a:t> </a:t>
            </a:r>
            <a:r>
              <a:rPr lang="en-US" dirty="0">
                <a:latin typeface="Calibri" charset="0"/>
              </a:rPr>
              <a:t>Detail becomes clearer in the Andromeda Galaxy as the angular resolution improves some 600 times, from (a) </a:t>
            </a:r>
            <a:r>
              <a:rPr lang="en-US" dirty="0" smtClean="0">
                <a:latin typeface="Calibri" charset="0"/>
              </a:rPr>
              <a:t>10</a:t>
            </a:r>
            <a:r>
              <a:rPr lang="en-US" altLang="ja-JP" dirty="0" smtClean="0">
                <a:latin typeface="Calibri" charset="0"/>
              </a:rPr>
              <a:t>', </a:t>
            </a:r>
            <a:r>
              <a:rPr lang="en-US" altLang="ja-JP" dirty="0">
                <a:latin typeface="Calibri" charset="0"/>
              </a:rPr>
              <a:t>to (b) </a:t>
            </a:r>
            <a:r>
              <a:rPr lang="en-US" altLang="ja-JP" dirty="0" smtClean="0">
                <a:latin typeface="Calibri" charset="0"/>
              </a:rPr>
              <a:t>1', </a:t>
            </a:r>
            <a:r>
              <a:rPr lang="en-US" altLang="ja-JP" dirty="0">
                <a:latin typeface="Calibri" charset="0"/>
              </a:rPr>
              <a:t>(c) </a:t>
            </a:r>
            <a:r>
              <a:rPr lang="en-US" altLang="ja-JP" dirty="0" smtClean="0">
                <a:latin typeface="Calibri" charset="0"/>
              </a:rPr>
              <a:t>5", </a:t>
            </a:r>
            <a:r>
              <a:rPr lang="en-US" altLang="ja-JP" dirty="0">
                <a:latin typeface="Calibri" charset="0"/>
              </a:rPr>
              <a:t>and (d) </a:t>
            </a:r>
            <a:r>
              <a:rPr lang="en-US" altLang="ja-JP" dirty="0" smtClean="0">
                <a:latin typeface="Calibri" charset="0"/>
              </a:rPr>
              <a:t>1". </a:t>
            </a:r>
            <a:r>
              <a:rPr lang="en-US" altLang="ja-JP" dirty="0">
                <a:latin typeface="Calibri" charset="0"/>
              </a:rPr>
              <a:t>The resolution of the human eye is approximately that of part (b)—if only our eyes were sensitive enough to see this view. </a:t>
            </a:r>
            <a:r>
              <a:rPr lang="en-US" altLang="ja-JP" i="1" dirty="0">
                <a:latin typeface="Calibri" charset="0"/>
              </a:rPr>
              <a:t>(Adapted from AURA)</a:t>
            </a:r>
            <a:endParaRPr lang="en-US" dirty="0">
              <a:latin typeface="Arial" charset="0"/>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cs typeface="ＭＳ Ｐゴシック" charset="0"/>
              </a:defRPr>
            </a:lvl2pPr>
            <a:lvl3pPr marL="1143000" indent="-228600">
              <a:defRPr sz="2400">
                <a:solidFill>
                  <a:schemeClr val="tx1"/>
                </a:solidFill>
                <a:latin typeface="Arial" charset="0"/>
                <a:ea typeface="ＭＳ Ｐゴシック" charset="0"/>
                <a:cs typeface="ＭＳ Ｐゴシック" charset="0"/>
              </a:defRPr>
            </a:lvl3pPr>
            <a:lvl4pPr marL="1600200" indent="-228600">
              <a:defRPr sz="2400">
                <a:solidFill>
                  <a:schemeClr val="tx1"/>
                </a:solidFill>
                <a:latin typeface="Arial" charset="0"/>
                <a:ea typeface="ＭＳ Ｐゴシック" charset="0"/>
                <a:cs typeface="ＭＳ Ｐゴシック" charset="0"/>
              </a:defRPr>
            </a:lvl4pPr>
            <a:lvl5pPr marL="2057400" indent="-228600">
              <a:defRPr sz="2400">
                <a:solidFill>
                  <a:schemeClr val="tx1"/>
                </a:solidFill>
                <a:latin typeface="Arial" charset="0"/>
                <a:ea typeface="ＭＳ Ｐゴシック" charset="0"/>
                <a:cs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cs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cs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cs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cs typeface="ＭＳ Ｐゴシック" charset="0"/>
              </a:defRPr>
            </a:lvl9pPr>
          </a:lstStyle>
          <a:p>
            <a:pPr eaLnBrk="1" hangingPunct="1"/>
            <a:fld id="{8DDBD9CD-519E-8748-B02F-49A94F60B1AB}" type="slidenum">
              <a:rPr lang="en-US" sz="1200"/>
              <a:pPr eaLnBrk="1" hangingPunct="1"/>
              <a:t>15</a:t>
            </a:fld>
            <a:endParaRPr lang="en-US" sz="1200"/>
          </a:p>
        </p:txBody>
      </p:sp>
      <p:sp>
        <p:nvSpPr>
          <p:cNvPr id="31746"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31747"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dirty="0">
                <a:latin typeface="Arial" charset="0"/>
              </a:rPr>
              <a:t>Figure 5-14 </a:t>
            </a:r>
            <a:r>
              <a:rPr lang="en-US" b="1" dirty="0">
                <a:latin typeface="Arial" charset="0"/>
              </a:rPr>
              <a:t>CCD Chip. </a:t>
            </a:r>
            <a:r>
              <a:rPr lang="en-US" dirty="0">
                <a:latin typeface="Calibri" charset="0"/>
              </a:rPr>
              <a:t>A charge-coupled device (CCD) consists of hundreds of millions of tiny light-sensitive cells called pixels. Light striking a pixel causes an electrical charge to build up on it. By electronically reading out the charge on each pixel, a computer can reconstruct the pattern of light—the image—falling on the chip. (a) Detail of a CCD array. (b) A CCD chip mounted for use at the focus of a telescope. (c) Typical data from the chip consist of an array of numbers, running from 0 to 9 in this simplified example. Each number represents the intensity of the radiation striking that particular pixel. (d) When interpreted as intensity levels on a computer screen, an image of the field of view results. </a:t>
            </a:r>
            <a:r>
              <a:rPr lang="en-US" i="1" dirty="0">
                <a:latin typeface="Calibri" charset="0"/>
              </a:rPr>
              <a:t>(MIT Lincoln Lab; AURA)</a:t>
            </a:r>
            <a:endParaRPr lang="en-US" dirty="0">
              <a:latin typeface="Arial" charset="0"/>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cs typeface="ＭＳ Ｐゴシック" charset="0"/>
              </a:defRPr>
            </a:lvl2pPr>
            <a:lvl3pPr marL="1143000" indent="-228600">
              <a:defRPr sz="2400">
                <a:solidFill>
                  <a:schemeClr val="tx1"/>
                </a:solidFill>
                <a:latin typeface="Arial" charset="0"/>
                <a:ea typeface="ＭＳ Ｐゴシック" charset="0"/>
                <a:cs typeface="ＭＳ Ｐゴシック" charset="0"/>
              </a:defRPr>
            </a:lvl3pPr>
            <a:lvl4pPr marL="1600200" indent="-228600">
              <a:defRPr sz="2400">
                <a:solidFill>
                  <a:schemeClr val="tx1"/>
                </a:solidFill>
                <a:latin typeface="Arial" charset="0"/>
                <a:ea typeface="ＭＳ Ｐゴシック" charset="0"/>
                <a:cs typeface="ＭＳ Ｐゴシック" charset="0"/>
              </a:defRPr>
            </a:lvl4pPr>
            <a:lvl5pPr marL="2057400" indent="-228600">
              <a:defRPr sz="2400">
                <a:solidFill>
                  <a:schemeClr val="tx1"/>
                </a:solidFill>
                <a:latin typeface="Arial" charset="0"/>
                <a:ea typeface="ＭＳ Ｐゴシック" charset="0"/>
                <a:cs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cs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cs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cs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cs typeface="ＭＳ Ｐゴシック" charset="0"/>
              </a:defRPr>
            </a:lvl9pPr>
          </a:lstStyle>
          <a:p>
            <a:pPr eaLnBrk="1" hangingPunct="1"/>
            <a:fld id="{1FE80114-1A20-7F43-ACF1-0D94F975DBD3}" type="slidenum">
              <a:rPr lang="en-US" sz="1200"/>
              <a:pPr eaLnBrk="1" hangingPunct="1"/>
              <a:t>16</a:t>
            </a:fld>
            <a:endParaRPr lang="en-US" sz="1200"/>
          </a:p>
        </p:txBody>
      </p:sp>
      <p:sp>
        <p:nvSpPr>
          <p:cNvPr id="33794"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33795"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dirty="0">
                <a:latin typeface="Arial" charset="0"/>
              </a:rPr>
              <a:t>Figure 5-15 </a:t>
            </a:r>
            <a:r>
              <a:rPr lang="en-US" b="1" dirty="0">
                <a:latin typeface="Arial" charset="0"/>
              </a:rPr>
              <a:t>Image Processing. </a:t>
            </a:r>
            <a:r>
              <a:rPr lang="en-US" dirty="0">
                <a:latin typeface="Calibri" charset="0"/>
              </a:rPr>
              <a:t>(a) Ground-based view of the star cluster R136, a group of stars in the Large </a:t>
            </a:r>
            <a:r>
              <a:rPr lang="en-US" dirty="0" err="1">
                <a:latin typeface="Calibri" charset="0"/>
              </a:rPr>
              <a:t>Magellanic</a:t>
            </a:r>
            <a:r>
              <a:rPr lang="en-US" dirty="0">
                <a:latin typeface="Calibri" charset="0"/>
              </a:rPr>
              <a:t> Cloud (a nearby galaxy). (b) The </a:t>
            </a:r>
            <a:r>
              <a:rPr lang="en-US" altLang="ja-JP" dirty="0" smtClean="0">
                <a:latin typeface="Calibri" charset="0"/>
              </a:rPr>
              <a:t>“raw” </a:t>
            </a:r>
            <a:r>
              <a:rPr lang="en-US" altLang="ja-JP" dirty="0">
                <a:latin typeface="Calibri" charset="0"/>
              </a:rPr>
              <a:t>image of this same region as seen by the Hubble Space Telescope in 1990, before its first repair mission. (c) The same image after computer processing that partly compensated for imperfections in the mirror. (d) The same region as seen by the repaired HST in 1994, here observed at a somewhat shorter (bluer) wavelength. </a:t>
            </a:r>
            <a:r>
              <a:rPr lang="en-US" altLang="ja-JP" i="1" dirty="0">
                <a:latin typeface="Calibri" charset="0"/>
              </a:rPr>
              <a:t>(AURA/NASA)</a:t>
            </a:r>
            <a:endParaRPr lang="en-US" dirty="0">
              <a:latin typeface="Arial" charset="0"/>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cs typeface="ＭＳ Ｐゴシック" charset="0"/>
              </a:defRPr>
            </a:lvl2pPr>
            <a:lvl3pPr marL="1143000" indent="-228600">
              <a:defRPr sz="2400">
                <a:solidFill>
                  <a:schemeClr val="tx1"/>
                </a:solidFill>
                <a:latin typeface="Arial" charset="0"/>
                <a:ea typeface="ＭＳ Ｐゴシック" charset="0"/>
                <a:cs typeface="ＭＳ Ｐゴシック" charset="0"/>
              </a:defRPr>
            </a:lvl3pPr>
            <a:lvl4pPr marL="1600200" indent="-228600">
              <a:defRPr sz="2400">
                <a:solidFill>
                  <a:schemeClr val="tx1"/>
                </a:solidFill>
                <a:latin typeface="Arial" charset="0"/>
                <a:ea typeface="ＭＳ Ｐゴシック" charset="0"/>
                <a:cs typeface="ＭＳ Ｐゴシック" charset="0"/>
              </a:defRPr>
            </a:lvl4pPr>
            <a:lvl5pPr marL="2057400" indent="-228600">
              <a:defRPr sz="2400">
                <a:solidFill>
                  <a:schemeClr val="tx1"/>
                </a:solidFill>
                <a:latin typeface="Arial" charset="0"/>
                <a:ea typeface="ＭＳ Ｐゴシック" charset="0"/>
                <a:cs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cs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cs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cs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cs typeface="ＭＳ Ｐゴシック" charset="0"/>
              </a:defRPr>
            </a:lvl9pPr>
          </a:lstStyle>
          <a:p>
            <a:pPr eaLnBrk="1" hangingPunct="1"/>
            <a:fld id="{18E68F04-1475-B546-A45D-E4AF6ACB3A5F}" type="slidenum">
              <a:rPr lang="en-US" sz="1200"/>
              <a:pPr eaLnBrk="1" hangingPunct="1"/>
              <a:t>17</a:t>
            </a:fld>
            <a:endParaRPr lang="en-US" sz="1200"/>
          </a:p>
        </p:txBody>
      </p:sp>
      <p:sp>
        <p:nvSpPr>
          <p:cNvPr id="35842"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35843"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dirty="0">
                <a:latin typeface="Arial" charset="0"/>
              </a:rPr>
              <a:t>Figure 5-16 </a:t>
            </a:r>
            <a:r>
              <a:rPr lang="en-US" b="1" dirty="0">
                <a:latin typeface="Arial" charset="0"/>
              </a:rPr>
              <a:t>Atmospheric Turbulence.</a:t>
            </a:r>
            <a:r>
              <a:rPr lang="en-US" dirty="0">
                <a:latin typeface="Arial" charset="0"/>
              </a:rPr>
              <a:t> Light rays from a distant star strike a telescope detector at slightly different locations because of turbulence in </a:t>
            </a:r>
            <a:r>
              <a:rPr lang="en-US" dirty="0" smtClean="0">
                <a:latin typeface="Arial" charset="0"/>
              </a:rPr>
              <a:t>Earth’</a:t>
            </a:r>
            <a:r>
              <a:rPr lang="en-US" altLang="ja-JP" dirty="0" smtClean="0">
                <a:latin typeface="Arial" charset="0"/>
              </a:rPr>
              <a:t>s </a:t>
            </a:r>
            <a:r>
              <a:rPr lang="en-US" altLang="ja-JP" dirty="0">
                <a:latin typeface="Arial" charset="0"/>
              </a:rPr>
              <a:t>atmosphere. Over time, the light covers a roughly circular region on the detector, and even the </a:t>
            </a:r>
            <a:r>
              <a:rPr lang="en-US" altLang="ja-JP" dirty="0" err="1">
                <a:latin typeface="Arial" charset="0"/>
              </a:rPr>
              <a:t>pointlike</a:t>
            </a:r>
            <a:r>
              <a:rPr lang="en-US" altLang="ja-JP" dirty="0">
                <a:latin typeface="Arial" charset="0"/>
              </a:rPr>
              <a:t> image of a star is recorded as a small disk, called the </a:t>
            </a:r>
            <a:r>
              <a:rPr lang="en-US" altLang="ja-JP" i="1" dirty="0">
                <a:latin typeface="Arial" charset="0"/>
              </a:rPr>
              <a:t>seeing disk.</a:t>
            </a:r>
            <a:endParaRPr lang="en-US" altLang="ja-JP" dirty="0">
              <a:latin typeface="Arial" charset="0"/>
            </a:endParaRPr>
          </a:p>
          <a:p>
            <a:pPr eaLnBrk="1" hangingPunct="1">
              <a:spcBef>
                <a:spcPct val="0"/>
              </a:spcBef>
            </a:pPr>
            <a:endParaRPr lang="en-US" dirty="0">
              <a:latin typeface="Arial" charset="0"/>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cs typeface="ＭＳ Ｐゴシック" charset="0"/>
              </a:defRPr>
            </a:lvl2pPr>
            <a:lvl3pPr marL="1143000" indent="-228600">
              <a:defRPr sz="2400">
                <a:solidFill>
                  <a:schemeClr val="tx1"/>
                </a:solidFill>
                <a:latin typeface="Arial" charset="0"/>
                <a:ea typeface="ＭＳ Ｐゴシック" charset="0"/>
                <a:cs typeface="ＭＳ Ｐゴシック" charset="0"/>
              </a:defRPr>
            </a:lvl3pPr>
            <a:lvl4pPr marL="1600200" indent="-228600">
              <a:defRPr sz="2400">
                <a:solidFill>
                  <a:schemeClr val="tx1"/>
                </a:solidFill>
                <a:latin typeface="Arial" charset="0"/>
                <a:ea typeface="ＭＳ Ｐゴシック" charset="0"/>
                <a:cs typeface="ＭＳ Ｐゴシック" charset="0"/>
              </a:defRPr>
            </a:lvl4pPr>
            <a:lvl5pPr marL="2057400" indent="-228600">
              <a:defRPr sz="2400">
                <a:solidFill>
                  <a:schemeClr val="tx1"/>
                </a:solidFill>
                <a:latin typeface="Arial" charset="0"/>
                <a:ea typeface="ＭＳ Ｐゴシック" charset="0"/>
                <a:cs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cs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cs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cs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cs typeface="ＭＳ Ｐゴシック" charset="0"/>
              </a:defRPr>
            </a:lvl9pPr>
          </a:lstStyle>
          <a:p>
            <a:pPr eaLnBrk="1" hangingPunct="1"/>
            <a:fld id="{E70DC991-91D2-6D41-8416-FE214C65F523}" type="slidenum">
              <a:rPr lang="en-US" sz="1200"/>
              <a:pPr eaLnBrk="1" hangingPunct="1"/>
              <a:t>18</a:t>
            </a:fld>
            <a:endParaRPr lang="en-US" sz="1200"/>
          </a:p>
        </p:txBody>
      </p:sp>
      <p:sp>
        <p:nvSpPr>
          <p:cNvPr id="37890"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37891"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atin typeface="Arial" charset="0"/>
              </a:rPr>
              <a:t>Figure 5-17 </a:t>
            </a:r>
            <a:r>
              <a:rPr lang="en-US" b="1">
                <a:latin typeface="Arial" charset="0"/>
              </a:rPr>
              <a:t>European Southern Observatory. </a:t>
            </a:r>
            <a:r>
              <a:rPr lang="en-US">
                <a:latin typeface="Calibri" charset="0"/>
              </a:rPr>
              <a:t>Located in the Andes Mountains of Chile, the European Southern Observatory at La Silla is run by a consortium of European nations. Numerous domes house optical telescopes of different sizes, each with varied support equipment, making this one of the most versatile observatories south of the equator. The largest telescope at La Silla—the square building to the right of center—is the New Technology Telescope, a 3.5-m active optics device. </a:t>
            </a:r>
            <a:r>
              <a:rPr lang="en-US" i="1">
                <a:latin typeface="Calibri" charset="0"/>
              </a:rPr>
              <a:t>(ESO)</a:t>
            </a:r>
            <a:endParaRPr lang="en-US">
              <a:latin typeface="Arial" charset="0"/>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cs typeface="ＭＳ Ｐゴシック" charset="0"/>
              </a:defRPr>
            </a:lvl2pPr>
            <a:lvl3pPr marL="1143000" indent="-228600">
              <a:defRPr sz="2400">
                <a:solidFill>
                  <a:schemeClr val="tx1"/>
                </a:solidFill>
                <a:latin typeface="Arial" charset="0"/>
                <a:ea typeface="ＭＳ Ｐゴシック" charset="0"/>
                <a:cs typeface="ＭＳ Ｐゴシック" charset="0"/>
              </a:defRPr>
            </a:lvl3pPr>
            <a:lvl4pPr marL="1600200" indent="-228600">
              <a:defRPr sz="2400">
                <a:solidFill>
                  <a:schemeClr val="tx1"/>
                </a:solidFill>
                <a:latin typeface="Arial" charset="0"/>
                <a:ea typeface="ＭＳ Ｐゴシック" charset="0"/>
                <a:cs typeface="ＭＳ Ｐゴシック" charset="0"/>
              </a:defRPr>
            </a:lvl4pPr>
            <a:lvl5pPr marL="2057400" indent="-228600">
              <a:defRPr sz="2400">
                <a:solidFill>
                  <a:schemeClr val="tx1"/>
                </a:solidFill>
                <a:latin typeface="Arial" charset="0"/>
                <a:ea typeface="ＭＳ Ｐゴシック" charset="0"/>
                <a:cs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cs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cs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cs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cs typeface="ＭＳ Ｐゴシック" charset="0"/>
              </a:defRPr>
            </a:lvl9pPr>
          </a:lstStyle>
          <a:p>
            <a:pPr eaLnBrk="1" hangingPunct="1"/>
            <a:fld id="{E65A0484-EEDC-284D-AE34-A1070796A488}" type="slidenum">
              <a:rPr lang="en-US" sz="1200"/>
              <a:pPr eaLnBrk="1" hangingPunct="1"/>
              <a:t>19</a:t>
            </a:fld>
            <a:endParaRPr lang="en-US" sz="1200"/>
          </a:p>
        </p:txBody>
      </p:sp>
      <p:sp>
        <p:nvSpPr>
          <p:cNvPr id="39938"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39939"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atin typeface="Arial" charset="0"/>
              </a:rPr>
              <a:t>Figure 5-18 </a:t>
            </a:r>
            <a:r>
              <a:rPr lang="en-US" b="1">
                <a:latin typeface="Arial" charset="0"/>
              </a:rPr>
              <a:t>Active Optics </a:t>
            </a:r>
            <a:r>
              <a:rPr lang="en-US">
                <a:latin typeface="Calibri" charset="0"/>
              </a:rPr>
              <a:t>These false-color infrared photographs of part of the star cluster R136—the same object shown in Figure 5.15—contrast the resolution obtained (a) without and (b) with an active optics system. Both images were taken with the New Technology Telescope shown in Figure 5.17. </a:t>
            </a:r>
            <a:r>
              <a:rPr lang="en-US" i="1">
                <a:latin typeface="Calibri" charset="0"/>
              </a:rPr>
              <a:t>(ESO)</a:t>
            </a:r>
            <a:endParaRPr lang="en-US">
              <a:latin typeface="Arial"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cs typeface="ＭＳ Ｐゴシック" charset="0"/>
              </a:defRPr>
            </a:lvl2pPr>
            <a:lvl3pPr marL="1143000" indent="-228600">
              <a:defRPr sz="2400">
                <a:solidFill>
                  <a:schemeClr val="tx1"/>
                </a:solidFill>
                <a:latin typeface="Arial" charset="0"/>
                <a:ea typeface="ＭＳ Ｐゴシック" charset="0"/>
                <a:cs typeface="ＭＳ Ｐゴシック" charset="0"/>
              </a:defRPr>
            </a:lvl3pPr>
            <a:lvl4pPr marL="1600200" indent="-228600">
              <a:defRPr sz="2400">
                <a:solidFill>
                  <a:schemeClr val="tx1"/>
                </a:solidFill>
                <a:latin typeface="Arial" charset="0"/>
                <a:ea typeface="ＭＳ Ｐゴシック" charset="0"/>
                <a:cs typeface="ＭＳ Ｐゴシック" charset="0"/>
              </a:defRPr>
            </a:lvl4pPr>
            <a:lvl5pPr marL="2057400" indent="-228600">
              <a:defRPr sz="2400">
                <a:solidFill>
                  <a:schemeClr val="tx1"/>
                </a:solidFill>
                <a:latin typeface="Arial" charset="0"/>
                <a:ea typeface="ＭＳ Ｐゴシック" charset="0"/>
                <a:cs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cs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cs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cs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cs typeface="ＭＳ Ｐゴシック" charset="0"/>
              </a:defRPr>
            </a:lvl9pPr>
          </a:lstStyle>
          <a:p>
            <a:pPr eaLnBrk="1" hangingPunct="1"/>
            <a:fld id="{93EC3B7C-3414-514B-880D-786013DFA2F9}" type="slidenum">
              <a:rPr lang="en-US" sz="1200"/>
              <a:pPr eaLnBrk="1" hangingPunct="1"/>
              <a:t>2</a:t>
            </a:fld>
            <a:endParaRPr lang="en-US" sz="1200"/>
          </a:p>
        </p:txBody>
      </p:sp>
      <p:sp>
        <p:nvSpPr>
          <p:cNvPr id="7170"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7171"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dirty="0">
                <a:latin typeface="Calibri" charset="0"/>
              </a:rPr>
              <a:t>Astronomers like to think big, and really big telescopes are now on the drawing board. This </a:t>
            </a:r>
            <a:r>
              <a:rPr lang="en-US" dirty="0" smtClean="0">
                <a:latin typeface="Calibri" charset="0"/>
              </a:rPr>
              <a:t>artist’</a:t>
            </a:r>
            <a:r>
              <a:rPr lang="en-US" altLang="ja-JP" dirty="0" smtClean="0">
                <a:latin typeface="Calibri" charset="0"/>
              </a:rPr>
              <a:t>s </a:t>
            </a:r>
            <a:r>
              <a:rPr lang="en-US" altLang="ja-JP" dirty="0">
                <a:latin typeface="Calibri" charset="0"/>
              </a:rPr>
              <a:t>conception for the European Southern Observatory shows ELT—the Extremely Large Telescope. With a mirror diameter of nearly 40 m, ELT would combine unrivaled light-gathering power with the ability to examine cosmic objects with unprecedented detail. This largest telescope in the world will be built on Cerro </a:t>
            </a:r>
            <a:r>
              <a:rPr lang="en-US" altLang="ja-JP" dirty="0" err="1">
                <a:latin typeface="Calibri" charset="0"/>
              </a:rPr>
              <a:t>Armazones</a:t>
            </a:r>
            <a:r>
              <a:rPr lang="en-US" altLang="ja-JP" dirty="0">
                <a:latin typeface="Calibri" charset="0"/>
              </a:rPr>
              <a:t>, a 3000-m mountaintop in </a:t>
            </a:r>
            <a:r>
              <a:rPr lang="en-US" altLang="ja-JP" dirty="0" smtClean="0">
                <a:latin typeface="Calibri" charset="0"/>
              </a:rPr>
              <a:t>Chile’s </a:t>
            </a:r>
            <a:r>
              <a:rPr lang="en-US" altLang="ja-JP" dirty="0">
                <a:latin typeface="Calibri" charset="0"/>
              </a:rPr>
              <a:t>Atacama Desert. </a:t>
            </a:r>
            <a:r>
              <a:rPr lang="en-US" altLang="ja-JP" i="1" dirty="0">
                <a:latin typeface="Calibri" charset="0"/>
              </a:rPr>
              <a:t>(ESO/L. </a:t>
            </a:r>
            <a:r>
              <a:rPr lang="en-US" altLang="ja-JP" i="1" dirty="0" err="1">
                <a:latin typeface="Calibri" charset="0"/>
              </a:rPr>
              <a:t>Calcada</a:t>
            </a:r>
            <a:r>
              <a:rPr lang="en-US" altLang="ja-JP" i="1" dirty="0">
                <a:latin typeface="Calibri" charset="0"/>
              </a:rPr>
              <a:t>)</a:t>
            </a:r>
            <a:endParaRPr lang="en-US" i="1" dirty="0">
              <a:latin typeface="Arial" charset="0"/>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5"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cs typeface="ＭＳ Ｐゴシック" charset="0"/>
              </a:defRPr>
            </a:lvl2pPr>
            <a:lvl3pPr marL="1143000" indent="-228600">
              <a:defRPr sz="2400">
                <a:solidFill>
                  <a:schemeClr val="tx1"/>
                </a:solidFill>
                <a:latin typeface="Arial" charset="0"/>
                <a:ea typeface="ＭＳ Ｐゴシック" charset="0"/>
                <a:cs typeface="ＭＳ Ｐゴシック" charset="0"/>
              </a:defRPr>
            </a:lvl3pPr>
            <a:lvl4pPr marL="1600200" indent="-228600">
              <a:defRPr sz="2400">
                <a:solidFill>
                  <a:schemeClr val="tx1"/>
                </a:solidFill>
                <a:latin typeface="Arial" charset="0"/>
                <a:ea typeface="ＭＳ Ｐゴシック" charset="0"/>
                <a:cs typeface="ＭＳ Ｐゴシック" charset="0"/>
              </a:defRPr>
            </a:lvl4pPr>
            <a:lvl5pPr marL="2057400" indent="-228600">
              <a:defRPr sz="2400">
                <a:solidFill>
                  <a:schemeClr val="tx1"/>
                </a:solidFill>
                <a:latin typeface="Arial" charset="0"/>
                <a:ea typeface="ＭＳ Ｐゴシック" charset="0"/>
                <a:cs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cs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cs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cs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cs typeface="ＭＳ Ｐゴシック" charset="0"/>
              </a:defRPr>
            </a:lvl9pPr>
          </a:lstStyle>
          <a:p>
            <a:pPr eaLnBrk="1" hangingPunct="1"/>
            <a:fld id="{215EE488-2178-9340-812D-374D5CDBCA5F}" type="slidenum">
              <a:rPr lang="en-US" sz="1200"/>
              <a:pPr eaLnBrk="1" hangingPunct="1"/>
              <a:t>20</a:t>
            </a:fld>
            <a:endParaRPr lang="en-US" sz="1200"/>
          </a:p>
        </p:txBody>
      </p:sp>
      <p:sp>
        <p:nvSpPr>
          <p:cNvPr id="41986"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41987"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dirty="0">
                <a:latin typeface="Arial" charset="0"/>
              </a:rPr>
              <a:t>Figure 5-19 </a:t>
            </a:r>
            <a:r>
              <a:rPr lang="en-US" b="1" dirty="0">
                <a:latin typeface="Arial" charset="0"/>
              </a:rPr>
              <a:t>Adaptive Optics System. </a:t>
            </a:r>
            <a:r>
              <a:rPr lang="en-US" dirty="0">
                <a:latin typeface="Arial" charset="0"/>
              </a:rPr>
              <a:t>In this daytime photo, a test is being conducted at the Lick Observatory 3-m Shane telescope in California. A laser is used to create an </a:t>
            </a:r>
            <a:r>
              <a:rPr lang="en-US" dirty="0" smtClean="0">
                <a:latin typeface="Arial" charset="0"/>
              </a:rPr>
              <a:t>“</a:t>
            </a:r>
            <a:r>
              <a:rPr lang="en-US" altLang="ja-JP" dirty="0" smtClean="0">
                <a:latin typeface="Arial" charset="0"/>
              </a:rPr>
              <a:t>artificial star” </a:t>
            </a:r>
            <a:r>
              <a:rPr lang="en-US" altLang="ja-JP" dirty="0">
                <a:latin typeface="Arial" charset="0"/>
              </a:rPr>
              <a:t>(light reflected from the atmosphere back into the telescope) to improve guiding. The laser beam probes the atmosphere above the telescope, allowing tiny computer-controlled changes to be made in the shape of the mirror surface thousands of times each second. </a:t>
            </a:r>
            <a:r>
              <a:rPr lang="en-US" altLang="ja-JP" i="1" dirty="0">
                <a:latin typeface="Arial" charset="0"/>
              </a:rPr>
              <a:t>(Lick Observatory)</a:t>
            </a:r>
            <a:endParaRPr lang="en-US" altLang="ja-JP" dirty="0">
              <a:latin typeface="Arial" charset="0"/>
            </a:endParaRPr>
          </a:p>
          <a:p>
            <a:pPr eaLnBrk="1" hangingPunct="1">
              <a:spcBef>
                <a:spcPct val="0"/>
              </a:spcBef>
            </a:pPr>
            <a:endParaRPr lang="en-US" dirty="0">
              <a:latin typeface="Arial" charset="0"/>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cs typeface="ＭＳ Ｐゴシック" charset="0"/>
              </a:defRPr>
            </a:lvl2pPr>
            <a:lvl3pPr marL="1143000" indent="-228600">
              <a:defRPr sz="2400">
                <a:solidFill>
                  <a:schemeClr val="tx1"/>
                </a:solidFill>
                <a:latin typeface="Arial" charset="0"/>
                <a:ea typeface="ＭＳ Ｐゴシック" charset="0"/>
                <a:cs typeface="ＭＳ Ｐゴシック" charset="0"/>
              </a:defRPr>
            </a:lvl3pPr>
            <a:lvl4pPr marL="1600200" indent="-228600">
              <a:defRPr sz="2400">
                <a:solidFill>
                  <a:schemeClr val="tx1"/>
                </a:solidFill>
                <a:latin typeface="Arial" charset="0"/>
                <a:ea typeface="ＭＳ Ｐゴシック" charset="0"/>
                <a:cs typeface="ＭＳ Ｐゴシック" charset="0"/>
              </a:defRPr>
            </a:lvl4pPr>
            <a:lvl5pPr marL="2057400" indent="-228600">
              <a:defRPr sz="2400">
                <a:solidFill>
                  <a:schemeClr val="tx1"/>
                </a:solidFill>
                <a:latin typeface="Arial" charset="0"/>
                <a:ea typeface="ＭＳ Ｐゴシック" charset="0"/>
                <a:cs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cs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cs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cs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cs typeface="ＭＳ Ｐゴシック" charset="0"/>
              </a:defRPr>
            </a:lvl9pPr>
          </a:lstStyle>
          <a:p>
            <a:pPr eaLnBrk="1" hangingPunct="1"/>
            <a:fld id="{8E0B3CAC-4E66-1D4C-B154-4E2A4EDD1852}" type="slidenum">
              <a:rPr lang="en-US" sz="1200"/>
              <a:pPr eaLnBrk="1" hangingPunct="1"/>
              <a:t>21</a:t>
            </a:fld>
            <a:endParaRPr lang="en-US" sz="1200"/>
          </a:p>
        </p:txBody>
      </p:sp>
      <p:sp>
        <p:nvSpPr>
          <p:cNvPr id="44034"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44035"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dirty="0">
                <a:latin typeface="Arial" charset="0"/>
              </a:rPr>
              <a:t>Figure 5-20 </a:t>
            </a:r>
            <a:r>
              <a:rPr lang="en-US" b="1" dirty="0">
                <a:latin typeface="Arial" charset="0"/>
              </a:rPr>
              <a:t>Adaptive Optics in Action </a:t>
            </a:r>
            <a:r>
              <a:rPr lang="en-US" dirty="0">
                <a:latin typeface="Calibri" charset="0"/>
              </a:rPr>
              <a:t>(a) The star cluster NGC 6934 is resolved to a little less than </a:t>
            </a:r>
            <a:r>
              <a:rPr lang="en-US" dirty="0" smtClean="0">
                <a:latin typeface="Calibri" charset="0"/>
              </a:rPr>
              <a:t>1</a:t>
            </a:r>
            <a:r>
              <a:rPr lang="en-US" altLang="ja-JP" dirty="0" smtClean="0">
                <a:latin typeface="Calibri" charset="0"/>
              </a:rPr>
              <a:t>" </a:t>
            </a:r>
            <a:r>
              <a:rPr lang="en-US" altLang="ja-JP" dirty="0">
                <a:latin typeface="Calibri" charset="0"/>
              </a:rPr>
              <a:t>in this uncorrected visible-light image (left) from the 8-m Gemini North telescope in Hawaii. With adaptive optics applied (right), the resolution in the infrared is improved by nearly a factor of 10, allowing more stars to be seen much more clearly. (b) These visible-light images of the double star Castor were acquired at a military observatory on Mount Haleakala in Maui, Hawaii. The uncorrected image (left) is blurred over several arc seconds, giving only a hint of its binary nature. With adaptive optics (right), the resolution is improved to </a:t>
            </a:r>
            <a:r>
              <a:rPr lang="en-US" altLang="ja-JP" dirty="0" smtClean="0">
                <a:latin typeface="Calibri" charset="0"/>
              </a:rPr>
              <a:t>0.1", </a:t>
            </a:r>
            <a:r>
              <a:rPr lang="en-US" altLang="ja-JP" dirty="0">
                <a:latin typeface="Calibri" charset="0"/>
              </a:rPr>
              <a:t>and the two stars are clearly separated. </a:t>
            </a:r>
            <a:r>
              <a:rPr lang="en-US" altLang="ja-JP" i="1" dirty="0">
                <a:latin typeface="Calibri" charset="0"/>
              </a:rPr>
              <a:t>(NOAO; MIT Lincoln Laboratory)</a:t>
            </a:r>
            <a:endParaRPr lang="en-US" dirty="0">
              <a:latin typeface="Arial" charset="0"/>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1"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cs typeface="ＭＳ Ｐゴシック" charset="0"/>
              </a:defRPr>
            </a:lvl2pPr>
            <a:lvl3pPr marL="1143000" indent="-228600">
              <a:defRPr sz="2400">
                <a:solidFill>
                  <a:schemeClr val="tx1"/>
                </a:solidFill>
                <a:latin typeface="Arial" charset="0"/>
                <a:ea typeface="ＭＳ Ｐゴシック" charset="0"/>
                <a:cs typeface="ＭＳ Ｐゴシック" charset="0"/>
              </a:defRPr>
            </a:lvl3pPr>
            <a:lvl4pPr marL="1600200" indent="-228600">
              <a:defRPr sz="2400">
                <a:solidFill>
                  <a:schemeClr val="tx1"/>
                </a:solidFill>
                <a:latin typeface="Arial" charset="0"/>
                <a:ea typeface="ＭＳ Ｐゴシック" charset="0"/>
                <a:cs typeface="ＭＳ Ｐゴシック" charset="0"/>
              </a:defRPr>
            </a:lvl4pPr>
            <a:lvl5pPr marL="2057400" indent="-228600">
              <a:defRPr sz="2400">
                <a:solidFill>
                  <a:schemeClr val="tx1"/>
                </a:solidFill>
                <a:latin typeface="Arial" charset="0"/>
                <a:ea typeface="ＭＳ Ｐゴシック" charset="0"/>
                <a:cs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cs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cs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cs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cs typeface="ＭＳ Ｐゴシック" charset="0"/>
              </a:defRPr>
            </a:lvl9pPr>
          </a:lstStyle>
          <a:p>
            <a:pPr eaLnBrk="1" hangingPunct="1"/>
            <a:fld id="{F44F39F8-1A2F-2043-A890-EA5EEF72015B}" type="slidenum">
              <a:rPr lang="en-US" sz="1200"/>
              <a:pPr eaLnBrk="1" hangingPunct="1"/>
              <a:t>22</a:t>
            </a:fld>
            <a:endParaRPr lang="en-US" sz="1200"/>
          </a:p>
        </p:txBody>
      </p:sp>
      <p:sp>
        <p:nvSpPr>
          <p:cNvPr id="46082"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46083"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atin typeface="Arial" charset="0"/>
              </a:rPr>
              <a:t>Figure 5-21 </a:t>
            </a:r>
            <a:r>
              <a:rPr lang="en-US" b="1">
                <a:latin typeface="Arial" charset="0"/>
              </a:rPr>
              <a:t>Radio Telescope. </a:t>
            </a:r>
            <a:r>
              <a:rPr lang="en-US">
                <a:latin typeface="Calibri" charset="0"/>
              </a:rPr>
              <a:t>(a) The 105-m-diameter device at the National Radio Astronomy Observatory in Green Bank, West Virginia, is 150 m tall—taller than the Statue of Liberty and nearly as tall as the Washington Monument. (b) Schematic diagram of the telescope shows the path taken by an incoming beam of radio radiation (colored blue). </a:t>
            </a:r>
            <a:r>
              <a:rPr lang="en-US" i="1">
                <a:latin typeface="Calibri" charset="0"/>
              </a:rPr>
              <a:t>(NRAO)</a:t>
            </a:r>
            <a:endParaRPr lang="en-US">
              <a:latin typeface="Arial" charset="0"/>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cs typeface="ＭＳ Ｐゴシック" charset="0"/>
              </a:defRPr>
            </a:lvl2pPr>
            <a:lvl3pPr marL="1143000" indent="-228600">
              <a:defRPr sz="2400">
                <a:solidFill>
                  <a:schemeClr val="tx1"/>
                </a:solidFill>
                <a:latin typeface="Arial" charset="0"/>
                <a:ea typeface="ＭＳ Ｐゴシック" charset="0"/>
                <a:cs typeface="ＭＳ Ｐゴシック" charset="0"/>
              </a:defRPr>
            </a:lvl3pPr>
            <a:lvl4pPr marL="1600200" indent="-228600">
              <a:defRPr sz="2400">
                <a:solidFill>
                  <a:schemeClr val="tx1"/>
                </a:solidFill>
                <a:latin typeface="Arial" charset="0"/>
                <a:ea typeface="ＭＳ Ｐゴシック" charset="0"/>
                <a:cs typeface="ＭＳ Ｐゴシック" charset="0"/>
              </a:defRPr>
            </a:lvl4pPr>
            <a:lvl5pPr marL="2057400" indent="-228600">
              <a:defRPr sz="2400">
                <a:solidFill>
                  <a:schemeClr val="tx1"/>
                </a:solidFill>
                <a:latin typeface="Arial" charset="0"/>
                <a:ea typeface="ＭＳ Ｐゴシック" charset="0"/>
                <a:cs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cs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cs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cs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cs typeface="ＭＳ Ｐゴシック" charset="0"/>
              </a:defRPr>
            </a:lvl9pPr>
          </a:lstStyle>
          <a:p>
            <a:pPr eaLnBrk="1" hangingPunct="1"/>
            <a:fld id="{7B9D4F70-9D34-CE41-91A8-57FBE3FA283A}" type="slidenum">
              <a:rPr lang="en-US" sz="1200"/>
              <a:pPr eaLnBrk="1" hangingPunct="1"/>
              <a:t>23</a:t>
            </a:fld>
            <a:endParaRPr lang="en-US" sz="1200"/>
          </a:p>
        </p:txBody>
      </p:sp>
      <p:sp>
        <p:nvSpPr>
          <p:cNvPr id="48130"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48131"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atin typeface="Arial" charset="0"/>
              </a:rPr>
              <a:t>Figure 5-22 </a:t>
            </a:r>
            <a:r>
              <a:rPr lang="en-US" b="1">
                <a:latin typeface="Arial" charset="0"/>
              </a:rPr>
              <a:t>Arecibo Observatory. </a:t>
            </a:r>
            <a:r>
              <a:rPr lang="en-US">
                <a:latin typeface="Calibri" charset="0"/>
              </a:rPr>
              <a:t>An aerial photograph of the 300-m-diameter dish at the National Astronomy and Ionospheric Center near Arecibo, Puerto Rico. The left inset shows a close-up of the radio receivers hanging high above the dish. The right inset shows technicians adjusting the dish surface to make it smoother. </a:t>
            </a:r>
            <a:r>
              <a:rPr lang="en-US" i="1">
                <a:latin typeface="Calibri" charset="0"/>
              </a:rPr>
              <a:t>(D. Parker/T. Acevedo/NAIC; Cornell)</a:t>
            </a:r>
            <a:endParaRPr lang="en-US">
              <a:latin typeface="Arial" charset="0"/>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7"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cs typeface="ＭＳ Ｐゴシック" charset="0"/>
              </a:defRPr>
            </a:lvl2pPr>
            <a:lvl3pPr marL="1143000" indent="-228600">
              <a:defRPr sz="2400">
                <a:solidFill>
                  <a:schemeClr val="tx1"/>
                </a:solidFill>
                <a:latin typeface="Arial" charset="0"/>
                <a:ea typeface="ＭＳ Ｐゴシック" charset="0"/>
                <a:cs typeface="ＭＳ Ｐゴシック" charset="0"/>
              </a:defRPr>
            </a:lvl3pPr>
            <a:lvl4pPr marL="1600200" indent="-228600">
              <a:defRPr sz="2400">
                <a:solidFill>
                  <a:schemeClr val="tx1"/>
                </a:solidFill>
                <a:latin typeface="Arial" charset="0"/>
                <a:ea typeface="ＭＳ Ｐゴシック" charset="0"/>
                <a:cs typeface="ＭＳ Ｐゴシック" charset="0"/>
              </a:defRPr>
            </a:lvl4pPr>
            <a:lvl5pPr marL="2057400" indent="-228600">
              <a:defRPr sz="2400">
                <a:solidFill>
                  <a:schemeClr val="tx1"/>
                </a:solidFill>
                <a:latin typeface="Arial" charset="0"/>
                <a:ea typeface="ＭＳ Ｐゴシック" charset="0"/>
                <a:cs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cs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cs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cs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cs typeface="ＭＳ Ｐゴシック" charset="0"/>
              </a:defRPr>
            </a:lvl9pPr>
          </a:lstStyle>
          <a:p>
            <a:pPr eaLnBrk="1" hangingPunct="1"/>
            <a:fld id="{9448B86D-CD6C-3342-8EF6-206136216A9C}" type="slidenum">
              <a:rPr lang="en-US" sz="1200"/>
              <a:pPr eaLnBrk="1" hangingPunct="1"/>
              <a:t>24</a:t>
            </a:fld>
            <a:endParaRPr lang="en-US" sz="1200"/>
          </a:p>
        </p:txBody>
      </p:sp>
      <p:sp>
        <p:nvSpPr>
          <p:cNvPr id="50178"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50179"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dirty="0">
                <a:latin typeface="Arial" charset="0"/>
              </a:rPr>
              <a:t>Figure 5-24 </a:t>
            </a:r>
            <a:r>
              <a:rPr lang="en-US" b="1" dirty="0">
                <a:latin typeface="Arial" charset="0"/>
              </a:rPr>
              <a:t>Orion Nebula in Radio and Visible. </a:t>
            </a:r>
            <a:r>
              <a:rPr lang="en-US" dirty="0">
                <a:latin typeface="Arial" charset="0"/>
              </a:rPr>
              <a:t>The Orion Nebula is a star-forming region about 1500 light-years from Earth. (The nebula is located in the constellation Orion and can be seen in Figure 1.8.) The bright regions in this photograph are stars and clouds of glowing gas. The dark regions are not empty, but their visible emission is obscured by interstellar matter. Superimposed on the optical image is a radio contour map (blue lines) of the same region. Each curve of the contour map represents a different intensity of radio emission. The resolution of the optical image is about </a:t>
            </a:r>
            <a:r>
              <a:rPr lang="en-US" dirty="0" smtClean="0">
                <a:latin typeface="Arial" charset="0"/>
              </a:rPr>
              <a:t>1</a:t>
            </a:r>
            <a:r>
              <a:rPr lang="en-US" altLang="ja-JP" dirty="0" smtClean="0">
                <a:latin typeface="Arial" charset="0"/>
              </a:rPr>
              <a:t>"; </a:t>
            </a:r>
            <a:r>
              <a:rPr lang="en-US" altLang="ja-JP" dirty="0">
                <a:latin typeface="Arial" charset="0"/>
              </a:rPr>
              <a:t>that of the radio map is </a:t>
            </a:r>
            <a:r>
              <a:rPr lang="en-US" altLang="ja-JP" dirty="0" smtClean="0">
                <a:latin typeface="Arial" charset="0"/>
              </a:rPr>
              <a:t>1'. </a:t>
            </a:r>
            <a:r>
              <a:rPr lang="en-US" altLang="ja-JP" i="1" dirty="0">
                <a:latin typeface="Arial" charset="0"/>
              </a:rPr>
              <a:t>(Background photo: AURA)</a:t>
            </a:r>
            <a:endParaRPr lang="en-US" altLang="ja-JP" dirty="0">
              <a:latin typeface="Arial" charset="0"/>
            </a:endParaRPr>
          </a:p>
          <a:p>
            <a:pPr eaLnBrk="1" hangingPunct="1">
              <a:spcBef>
                <a:spcPct val="0"/>
              </a:spcBef>
            </a:pPr>
            <a:endParaRPr lang="en-US" dirty="0">
              <a:latin typeface="Arial" charset="0"/>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5"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cs typeface="ＭＳ Ｐゴシック" charset="0"/>
              </a:defRPr>
            </a:lvl2pPr>
            <a:lvl3pPr marL="1143000" indent="-228600">
              <a:defRPr sz="2400">
                <a:solidFill>
                  <a:schemeClr val="tx1"/>
                </a:solidFill>
                <a:latin typeface="Arial" charset="0"/>
                <a:ea typeface="ＭＳ Ｐゴシック" charset="0"/>
                <a:cs typeface="ＭＳ Ｐゴシック" charset="0"/>
              </a:defRPr>
            </a:lvl3pPr>
            <a:lvl4pPr marL="1600200" indent="-228600">
              <a:defRPr sz="2400">
                <a:solidFill>
                  <a:schemeClr val="tx1"/>
                </a:solidFill>
                <a:latin typeface="Arial" charset="0"/>
                <a:ea typeface="ＭＳ Ｐゴシック" charset="0"/>
                <a:cs typeface="ＭＳ Ｐゴシック" charset="0"/>
              </a:defRPr>
            </a:lvl4pPr>
            <a:lvl5pPr marL="2057400" indent="-228600">
              <a:defRPr sz="2400">
                <a:solidFill>
                  <a:schemeClr val="tx1"/>
                </a:solidFill>
                <a:latin typeface="Arial" charset="0"/>
                <a:ea typeface="ＭＳ Ｐゴシック" charset="0"/>
                <a:cs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cs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cs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cs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cs typeface="ＭＳ Ｐゴシック" charset="0"/>
              </a:defRPr>
            </a:lvl9pPr>
          </a:lstStyle>
          <a:p>
            <a:pPr eaLnBrk="1" hangingPunct="1"/>
            <a:fld id="{1ECC48F8-A611-FA4A-BA4E-5054379D6634}" type="slidenum">
              <a:rPr lang="en-US" sz="1200"/>
              <a:pPr eaLnBrk="1" hangingPunct="1"/>
              <a:t>25</a:t>
            </a:fld>
            <a:endParaRPr lang="en-US" sz="1200"/>
          </a:p>
        </p:txBody>
      </p:sp>
      <p:sp>
        <p:nvSpPr>
          <p:cNvPr id="52226"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52227"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dirty="0">
                <a:latin typeface="Arial" charset="0"/>
              </a:rPr>
              <a:t>Figure 5-25 </a:t>
            </a:r>
            <a:r>
              <a:rPr lang="en-US" b="1" dirty="0">
                <a:latin typeface="Arial" charset="0"/>
              </a:rPr>
              <a:t>VLA Interferometer. </a:t>
            </a:r>
            <a:r>
              <a:rPr lang="en-US" dirty="0">
                <a:latin typeface="Arial" charset="0"/>
              </a:rPr>
              <a:t>(a) This large interferometer, located on the Plain of San </a:t>
            </a:r>
            <a:r>
              <a:rPr lang="en-US" dirty="0" err="1">
                <a:latin typeface="Arial" charset="0"/>
              </a:rPr>
              <a:t>Augustin</a:t>
            </a:r>
            <a:r>
              <a:rPr lang="en-US" dirty="0">
                <a:latin typeface="Arial" charset="0"/>
              </a:rPr>
              <a:t> in New Mexico, comprises 27 separate dishes spread along a Y-shaped pattern about 30 km across. The most sensitive radio device in the world, it is called the Very Large Array, or VLA for short. (b) A close-up view from ground level shows how some of the VLA dishes are mounted on railroad tracks so that they can be repositioned easily. </a:t>
            </a:r>
            <a:r>
              <a:rPr lang="en-US" i="1" dirty="0">
                <a:latin typeface="Arial" charset="0"/>
              </a:rPr>
              <a:t>(NRAO)</a:t>
            </a:r>
            <a:endParaRPr lang="en-US" dirty="0">
              <a:latin typeface="Arial" charset="0"/>
            </a:endParaRPr>
          </a:p>
          <a:p>
            <a:pPr eaLnBrk="1" hangingPunct="1">
              <a:spcBef>
                <a:spcPct val="0"/>
              </a:spcBef>
            </a:pPr>
            <a:endParaRPr lang="en-US" dirty="0">
              <a:latin typeface="Arial" charset="0"/>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3"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cs typeface="ＭＳ Ｐゴシック" charset="0"/>
              </a:defRPr>
            </a:lvl2pPr>
            <a:lvl3pPr marL="1143000" indent="-228600">
              <a:defRPr sz="2400">
                <a:solidFill>
                  <a:schemeClr val="tx1"/>
                </a:solidFill>
                <a:latin typeface="Arial" charset="0"/>
                <a:ea typeface="ＭＳ Ｐゴシック" charset="0"/>
                <a:cs typeface="ＭＳ Ｐゴシック" charset="0"/>
              </a:defRPr>
            </a:lvl3pPr>
            <a:lvl4pPr marL="1600200" indent="-228600">
              <a:defRPr sz="2400">
                <a:solidFill>
                  <a:schemeClr val="tx1"/>
                </a:solidFill>
                <a:latin typeface="Arial" charset="0"/>
                <a:ea typeface="ＭＳ Ｐゴシック" charset="0"/>
                <a:cs typeface="ＭＳ Ｐゴシック" charset="0"/>
              </a:defRPr>
            </a:lvl4pPr>
            <a:lvl5pPr marL="2057400" indent="-228600">
              <a:defRPr sz="2400">
                <a:solidFill>
                  <a:schemeClr val="tx1"/>
                </a:solidFill>
                <a:latin typeface="Arial" charset="0"/>
                <a:ea typeface="ＭＳ Ｐゴシック" charset="0"/>
                <a:cs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cs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cs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cs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cs typeface="ＭＳ Ｐゴシック" charset="0"/>
              </a:defRPr>
            </a:lvl9pPr>
          </a:lstStyle>
          <a:p>
            <a:pPr eaLnBrk="1" hangingPunct="1"/>
            <a:fld id="{E48E5C9A-9C32-2149-BA79-EFA920BB264E}" type="slidenum">
              <a:rPr lang="en-US" sz="1200"/>
              <a:pPr eaLnBrk="1" hangingPunct="1"/>
              <a:t>26</a:t>
            </a:fld>
            <a:endParaRPr lang="en-US" sz="1200"/>
          </a:p>
        </p:txBody>
      </p:sp>
      <p:sp>
        <p:nvSpPr>
          <p:cNvPr id="54274"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54275"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dirty="0">
                <a:latin typeface="Arial" charset="0"/>
              </a:rPr>
              <a:t>Figure 5-26 </a:t>
            </a:r>
            <a:r>
              <a:rPr lang="en-US" b="1" dirty="0">
                <a:latin typeface="Arial" charset="0"/>
              </a:rPr>
              <a:t>Interferometry. </a:t>
            </a:r>
            <a:r>
              <a:rPr lang="en-US" dirty="0">
                <a:latin typeface="Arial" charset="0"/>
              </a:rPr>
              <a:t>Two detectors, A and B, record different signals from the same incoming wave because of the time it takes the radiation to traverse the distance between them. When the signals are combined, the amount of interference depends on the </a:t>
            </a:r>
            <a:r>
              <a:rPr lang="en-US" dirty="0" smtClean="0">
                <a:latin typeface="Arial" charset="0"/>
              </a:rPr>
              <a:t>wave</a:t>
            </a:r>
            <a:r>
              <a:rPr lang="en-US" altLang="ja-JP" dirty="0" smtClean="0">
                <a:latin typeface="Arial" charset="0"/>
              </a:rPr>
              <a:t>’s </a:t>
            </a:r>
            <a:r>
              <a:rPr lang="en-US" altLang="ja-JP" dirty="0">
                <a:latin typeface="Arial" charset="0"/>
              </a:rPr>
              <a:t>direction of motion, providing a means of measuring the position of the source in the sky. Here, the dark-blue waves come from a source high in the sky and interfere destructively when captured by antennas A and B. But when the same source has moved because of</a:t>
            </a:r>
          </a:p>
          <a:p>
            <a:pPr eaLnBrk="1" hangingPunct="1">
              <a:spcBef>
                <a:spcPct val="0"/>
              </a:spcBef>
            </a:pPr>
            <a:r>
              <a:rPr lang="en-US" dirty="0" smtClean="0">
                <a:latin typeface="Arial" charset="0"/>
              </a:rPr>
              <a:t>Earth</a:t>
            </a:r>
            <a:r>
              <a:rPr lang="en-US" altLang="ja-JP" dirty="0" smtClean="0">
                <a:latin typeface="Arial" charset="0"/>
              </a:rPr>
              <a:t>’s </a:t>
            </a:r>
            <a:r>
              <a:rPr lang="en-US" altLang="ja-JP" dirty="0">
                <a:latin typeface="Arial" charset="0"/>
              </a:rPr>
              <a:t>rotation (light-blue waves), the interference can be constructive.</a:t>
            </a:r>
          </a:p>
          <a:p>
            <a:pPr eaLnBrk="1" hangingPunct="1">
              <a:spcBef>
                <a:spcPct val="0"/>
              </a:spcBef>
            </a:pPr>
            <a:endParaRPr lang="en-US" dirty="0">
              <a:latin typeface="Arial" charset="0"/>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1"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cs typeface="ＭＳ Ｐゴシック" charset="0"/>
              </a:defRPr>
            </a:lvl2pPr>
            <a:lvl3pPr marL="1143000" indent="-228600">
              <a:defRPr sz="2400">
                <a:solidFill>
                  <a:schemeClr val="tx1"/>
                </a:solidFill>
                <a:latin typeface="Arial" charset="0"/>
                <a:ea typeface="ＭＳ Ｐゴシック" charset="0"/>
                <a:cs typeface="ＭＳ Ｐゴシック" charset="0"/>
              </a:defRPr>
            </a:lvl3pPr>
            <a:lvl4pPr marL="1600200" indent="-228600">
              <a:defRPr sz="2400">
                <a:solidFill>
                  <a:schemeClr val="tx1"/>
                </a:solidFill>
                <a:latin typeface="Arial" charset="0"/>
                <a:ea typeface="ＭＳ Ｐゴシック" charset="0"/>
                <a:cs typeface="ＭＳ Ｐゴシック" charset="0"/>
              </a:defRPr>
            </a:lvl4pPr>
            <a:lvl5pPr marL="2057400" indent="-228600">
              <a:defRPr sz="2400">
                <a:solidFill>
                  <a:schemeClr val="tx1"/>
                </a:solidFill>
                <a:latin typeface="Arial" charset="0"/>
                <a:ea typeface="ＭＳ Ｐゴシック" charset="0"/>
                <a:cs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cs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cs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cs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cs typeface="ＭＳ Ｐゴシック" charset="0"/>
              </a:defRPr>
            </a:lvl9pPr>
          </a:lstStyle>
          <a:p>
            <a:pPr eaLnBrk="1" hangingPunct="1"/>
            <a:fld id="{DB1AD1F1-7B13-C342-8BBA-C892CD521756}" type="slidenum">
              <a:rPr lang="en-US" sz="1200"/>
              <a:pPr eaLnBrk="1" hangingPunct="1"/>
              <a:t>27</a:t>
            </a:fld>
            <a:endParaRPr lang="en-US" sz="1200"/>
          </a:p>
        </p:txBody>
      </p:sp>
      <p:sp>
        <p:nvSpPr>
          <p:cNvPr id="56322"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56323"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dirty="0">
                <a:latin typeface="Arial" charset="0"/>
              </a:rPr>
              <a:t>Figure 5-27 </a:t>
            </a:r>
            <a:r>
              <a:rPr lang="en-US" b="1" dirty="0">
                <a:latin typeface="Arial" charset="0"/>
              </a:rPr>
              <a:t>Radio–Optical Comparison. </a:t>
            </a:r>
            <a:r>
              <a:rPr lang="en-US" dirty="0">
                <a:latin typeface="Calibri" charset="0"/>
              </a:rPr>
              <a:t>(a) ALMA radio </a:t>
            </a:r>
            <a:r>
              <a:rPr lang="en-US" altLang="ja-JP" dirty="0" smtClean="0">
                <a:latin typeface="Calibri" charset="0"/>
              </a:rPr>
              <a:t>“image” </a:t>
            </a:r>
            <a:r>
              <a:rPr lang="en-US" altLang="ja-JP" dirty="0">
                <a:latin typeface="Calibri" charset="0"/>
              </a:rPr>
              <a:t>(or radiograph) of the colliding Antennae Galaxies observed at radio frequencies with an angular resolution of a few arc seconds. (b) Visible-light photograph of that same galaxy, made with the Hubble telescope and displayed on the same scale as (a). </a:t>
            </a:r>
            <a:r>
              <a:rPr lang="en-US" altLang="ja-JP" i="1" dirty="0">
                <a:latin typeface="Calibri" charset="0"/>
              </a:rPr>
              <a:t>(ESO/NAOJ/NRAO; </a:t>
            </a:r>
            <a:r>
              <a:rPr lang="en-US" altLang="ja-JP" i="1" dirty="0" err="1">
                <a:latin typeface="Calibri" charset="0"/>
              </a:rPr>
              <a:t>STScI</a:t>
            </a:r>
            <a:r>
              <a:rPr lang="en-US" altLang="ja-JP" i="1" dirty="0">
                <a:latin typeface="Calibri" charset="0"/>
              </a:rPr>
              <a:t>)</a:t>
            </a:r>
            <a:endParaRPr lang="en-US" dirty="0">
              <a:latin typeface="Arial" charset="0"/>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69"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cs typeface="ＭＳ Ｐゴシック" charset="0"/>
              </a:defRPr>
            </a:lvl2pPr>
            <a:lvl3pPr marL="1143000" indent="-228600">
              <a:defRPr sz="2400">
                <a:solidFill>
                  <a:schemeClr val="tx1"/>
                </a:solidFill>
                <a:latin typeface="Arial" charset="0"/>
                <a:ea typeface="ＭＳ Ｐゴシック" charset="0"/>
                <a:cs typeface="ＭＳ Ｐゴシック" charset="0"/>
              </a:defRPr>
            </a:lvl3pPr>
            <a:lvl4pPr marL="1600200" indent="-228600">
              <a:defRPr sz="2400">
                <a:solidFill>
                  <a:schemeClr val="tx1"/>
                </a:solidFill>
                <a:latin typeface="Arial" charset="0"/>
                <a:ea typeface="ＭＳ Ｐゴシック" charset="0"/>
                <a:cs typeface="ＭＳ Ｐゴシック" charset="0"/>
              </a:defRPr>
            </a:lvl4pPr>
            <a:lvl5pPr marL="2057400" indent="-228600">
              <a:defRPr sz="2400">
                <a:solidFill>
                  <a:schemeClr val="tx1"/>
                </a:solidFill>
                <a:latin typeface="Arial" charset="0"/>
                <a:ea typeface="ＭＳ Ｐゴシック" charset="0"/>
                <a:cs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cs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cs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cs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cs typeface="ＭＳ Ｐゴシック" charset="0"/>
              </a:defRPr>
            </a:lvl9pPr>
          </a:lstStyle>
          <a:p>
            <a:pPr eaLnBrk="1" hangingPunct="1"/>
            <a:fld id="{097E5271-18BD-B745-93AD-BA7F2728AC38}" type="slidenum">
              <a:rPr lang="en-US" sz="1200"/>
              <a:pPr eaLnBrk="1" hangingPunct="1"/>
              <a:t>28</a:t>
            </a:fld>
            <a:endParaRPr lang="en-US" sz="1200"/>
          </a:p>
        </p:txBody>
      </p:sp>
      <p:sp>
        <p:nvSpPr>
          <p:cNvPr id="58370"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58371"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atin typeface="Arial" charset="0"/>
              </a:rPr>
              <a:t>Figure 5-29 </a:t>
            </a:r>
            <a:r>
              <a:rPr lang="en-US" b="1">
                <a:latin typeface="Arial" charset="0"/>
              </a:rPr>
              <a:t>Smog Revealed. </a:t>
            </a:r>
            <a:r>
              <a:rPr lang="en-US">
                <a:latin typeface="Arial" charset="0"/>
              </a:rPr>
              <a:t>An optical photograph (a) taken near San Jose, California, and an infrared photo (b) of the same area taken at the same time. Infrared radiation of long wavelength can penetrate smog much better than short-wavelength visible light. The same advantage pertains to astronomical observations: An optical view (c) of an especially dusty part of the central region of the Orion Nebula is more clearly revealed in this infrared image (d) showing a cluster of stars behind the obscuring dust. </a:t>
            </a:r>
            <a:r>
              <a:rPr lang="en-US" i="1">
                <a:latin typeface="Arial" charset="0"/>
              </a:rPr>
              <a:t>(Lick Observatory; NASA)</a:t>
            </a:r>
            <a:endParaRPr lang="en-US">
              <a:latin typeface="Arial" charset="0"/>
            </a:endParaRPr>
          </a:p>
          <a:p>
            <a:pPr eaLnBrk="1" hangingPunct="1">
              <a:spcBef>
                <a:spcPct val="0"/>
              </a:spcBef>
            </a:pPr>
            <a:endParaRPr lang="en-US">
              <a:latin typeface="Arial" charset="0"/>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7"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cs typeface="ＭＳ Ｐゴシック" charset="0"/>
              </a:defRPr>
            </a:lvl2pPr>
            <a:lvl3pPr marL="1143000" indent="-228600">
              <a:defRPr sz="2400">
                <a:solidFill>
                  <a:schemeClr val="tx1"/>
                </a:solidFill>
                <a:latin typeface="Arial" charset="0"/>
                <a:ea typeface="ＭＳ Ｐゴシック" charset="0"/>
                <a:cs typeface="ＭＳ Ｐゴシック" charset="0"/>
              </a:defRPr>
            </a:lvl3pPr>
            <a:lvl4pPr marL="1600200" indent="-228600">
              <a:defRPr sz="2400">
                <a:solidFill>
                  <a:schemeClr val="tx1"/>
                </a:solidFill>
                <a:latin typeface="Arial" charset="0"/>
                <a:ea typeface="ＭＳ Ｐゴシック" charset="0"/>
                <a:cs typeface="ＭＳ Ｐゴシック" charset="0"/>
              </a:defRPr>
            </a:lvl4pPr>
            <a:lvl5pPr marL="2057400" indent="-228600">
              <a:defRPr sz="2400">
                <a:solidFill>
                  <a:schemeClr val="tx1"/>
                </a:solidFill>
                <a:latin typeface="Arial" charset="0"/>
                <a:ea typeface="ＭＳ Ｐゴシック" charset="0"/>
                <a:cs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cs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cs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cs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cs typeface="ＭＳ Ｐゴシック" charset="0"/>
              </a:defRPr>
            </a:lvl9pPr>
          </a:lstStyle>
          <a:p>
            <a:pPr eaLnBrk="1" hangingPunct="1"/>
            <a:fld id="{73B534D4-B9AB-2C4A-BE36-439F57023225}" type="slidenum">
              <a:rPr lang="en-US" sz="1200"/>
              <a:pPr eaLnBrk="1" hangingPunct="1"/>
              <a:t>29</a:t>
            </a:fld>
            <a:endParaRPr lang="en-US" sz="1200"/>
          </a:p>
        </p:txBody>
      </p:sp>
      <p:sp>
        <p:nvSpPr>
          <p:cNvPr id="60418"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60419"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dirty="0">
                <a:latin typeface="Calibri" charset="0"/>
              </a:rPr>
              <a:t>Figure 5.31</a:t>
            </a:r>
            <a:r>
              <a:rPr lang="en-US" b="1" dirty="0">
                <a:latin typeface="Calibri" charset="0"/>
              </a:rPr>
              <a:t> Infrared–Optical Comparison. </a:t>
            </a:r>
            <a:r>
              <a:rPr lang="en-US" dirty="0">
                <a:latin typeface="Calibri" charset="0"/>
              </a:rPr>
              <a:t>(a) This infrared image of the Eagle Nebula was acquired with the </a:t>
            </a:r>
            <a:r>
              <a:rPr lang="en-US" i="1" dirty="0">
                <a:latin typeface="Calibri" charset="0"/>
              </a:rPr>
              <a:t>Herschel Space Observatory</a:t>
            </a:r>
            <a:r>
              <a:rPr lang="en-US" dirty="0">
                <a:latin typeface="Calibri" charset="0"/>
              </a:rPr>
              <a:t>. In this false-colored image, colors denote dust temperatures, descending from blue to red. (b) The same nebula in visible light shows clearly just how much of the region is obscured by the dust within it. </a:t>
            </a:r>
            <a:r>
              <a:rPr lang="en-US" i="1" dirty="0">
                <a:latin typeface="Calibri" charset="0"/>
              </a:rPr>
              <a:t>(ESA; ESO)</a:t>
            </a:r>
            <a:endParaRPr lang="en-US" dirty="0">
              <a:latin typeface="Arial"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5892DA2E-27FC-6042-BB37-DD2056B63768}" type="slidenum">
              <a:rPr lang="en-US" smtClean="0"/>
              <a:pPr>
                <a:defRPr/>
              </a:pPr>
              <a:t>3</a:t>
            </a:fld>
            <a:endParaRPr lang="en-US"/>
          </a:p>
        </p:txBody>
      </p:sp>
    </p:spTree>
    <p:extLst>
      <p:ext uri="{BB962C8B-B14F-4D97-AF65-F5344CB8AC3E}">
        <p14:creationId xmlns:p14="http://schemas.microsoft.com/office/powerpoint/2010/main" val="172031160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5"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cs typeface="ＭＳ Ｐゴシック" charset="0"/>
              </a:defRPr>
            </a:lvl2pPr>
            <a:lvl3pPr marL="1143000" indent="-228600">
              <a:defRPr sz="2400">
                <a:solidFill>
                  <a:schemeClr val="tx1"/>
                </a:solidFill>
                <a:latin typeface="Arial" charset="0"/>
                <a:ea typeface="ＭＳ Ｐゴシック" charset="0"/>
                <a:cs typeface="ＭＳ Ｐゴシック" charset="0"/>
              </a:defRPr>
            </a:lvl3pPr>
            <a:lvl4pPr marL="1600200" indent="-228600">
              <a:defRPr sz="2400">
                <a:solidFill>
                  <a:schemeClr val="tx1"/>
                </a:solidFill>
                <a:latin typeface="Arial" charset="0"/>
                <a:ea typeface="ＭＳ Ｐゴシック" charset="0"/>
                <a:cs typeface="ＭＳ Ｐゴシック" charset="0"/>
              </a:defRPr>
            </a:lvl4pPr>
            <a:lvl5pPr marL="2057400" indent="-228600">
              <a:defRPr sz="2400">
                <a:solidFill>
                  <a:schemeClr val="tx1"/>
                </a:solidFill>
                <a:latin typeface="Arial" charset="0"/>
                <a:ea typeface="ＭＳ Ｐゴシック" charset="0"/>
                <a:cs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cs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cs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cs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cs typeface="ＭＳ Ｐゴシック" charset="0"/>
              </a:defRPr>
            </a:lvl9pPr>
          </a:lstStyle>
          <a:p>
            <a:pPr eaLnBrk="1" hangingPunct="1"/>
            <a:fld id="{08C2A45B-F819-A446-99B9-462992EE1F6A}" type="slidenum">
              <a:rPr lang="en-US" sz="1200"/>
              <a:pPr eaLnBrk="1" hangingPunct="1"/>
              <a:t>30</a:t>
            </a:fld>
            <a:endParaRPr lang="en-US" sz="1200"/>
          </a:p>
        </p:txBody>
      </p:sp>
      <p:sp>
        <p:nvSpPr>
          <p:cNvPr id="62466"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62467"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dirty="0">
                <a:latin typeface="Arial" charset="0"/>
              </a:rPr>
              <a:t>Figure 5-30 </a:t>
            </a:r>
            <a:r>
              <a:rPr lang="en-US" b="1" i="1" dirty="0">
                <a:latin typeface="Arial" charset="0"/>
              </a:rPr>
              <a:t>Spitzer</a:t>
            </a:r>
            <a:r>
              <a:rPr lang="en-US" b="1" dirty="0">
                <a:latin typeface="Arial" charset="0"/>
              </a:rPr>
              <a:t> Images. </a:t>
            </a:r>
            <a:r>
              <a:rPr lang="en-US" dirty="0">
                <a:latin typeface="Calibri" charset="0"/>
              </a:rPr>
              <a:t>These images from the </a:t>
            </a:r>
            <a:r>
              <a:rPr lang="en-US" i="1" dirty="0">
                <a:latin typeface="Calibri" charset="0"/>
              </a:rPr>
              <a:t>Spitzer Space Telescope</a:t>
            </a:r>
            <a:r>
              <a:rPr lang="en-US" dirty="0">
                <a:latin typeface="Calibri" charset="0"/>
              </a:rPr>
              <a:t>, now in orbit around the Sun, clearly show its </a:t>
            </a:r>
            <a:r>
              <a:rPr lang="en-US" dirty="0" smtClean="0">
                <a:latin typeface="Calibri" charset="0"/>
              </a:rPr>
              <a:t>camera</a:t>
            </a:r>
            <a:r>
              <a:rPr lang="en-US" altLang="ja-JP" dirty="0" smtClean="0">
                <a:latin typeface="Calibri" charset="0"/>
              </a:rPr>
              <a:t>’s </a:t>
            </a:r>
            <a:r>
              <a:rPr lang="en-US" altLang="ja-JP" dirty="0">
                <a:latin typeface="Calibri" charset="0"/>
              </a:rPr>
              <a:t>capabilities. (a) This unnamed star-forming region displays much dust (red-orange) amid myriad stars (blue-white). (b) The much larger spiral galaxy M100 also radiates heat from its embedded dust. </a:t>
            </a:r>
            <a:r>
              <a:rPr lang="en-US" altLang="ja-JP" i="1" dirty="0">
                <a:latin typeface="Calibri" charset="0"/>
              </a:rPr>
              <a:t>(JPL)</a:t>
            </a:r>
            <a:endParaRPr lang="en-US" dirty="0">
              <a:latin typeface="Arial" charset="0"/>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3"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cs typeface="ＭＳ Ｐゴシック" charset="0"/>
              </a:defRPr>
            </a:lvl2pPr>
            <a:lvl3pPr marL="1143000" indent="-228600">
              <a:defRPr sz="2400">
                <a:solidFill>
                  <a:schemeClr val="tx1"/>
                </a:solidFill>
                <a:latin typeface="Arial" charset="0"/>
                <a:ea typeface="ＭＳ Ｐゴシック" charset="0"/>
                <a:cs typeface="ＭＳ Ｐゴシック" charset="0"/>
              </a:defRPr>
            </a:lvl3pPr>
            <a:lvl4pPr marL="1600200" indent="-228600">
              <a:defRPr sz="2400">
                <a:solidFill>
                  <a:schemeClr val="tx1"/>
                </a:solidFill>
                <a:latin typeface="Arial" charset="0"/>
                <a:ea typeface="ＭＳ Ｐゴシック" charset="0"/>
                <a:cs typeface="ＭＳ Ｐゴシック" charset="0"/>
              </a:defRPr>
            </a:lvl4pPr>
            <a:lvl5pPr marL="2057400" indent="-228600">
              <a:defRPr sz="2400">
                <a:solidFill>
                  <a:schemeClr val="tx1"/>
                </a:solidFill>
                <a:latin typeface="Arial" charset="0"/>
                <a:ea typeface="ＭＳ Ｐゴシック" charset="0"/>
                <a:cs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cs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cs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cs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cs typeface="ＭＳ Ｐゴシック" charset="0"/>
              </a:defRPr>
            </a:lvl9pPr>
          </a:lstStyle>
          <a:p>
            <a:pPr eaLnBrk="1" hangingPunct="1"/>
            <a:fld id="{D13D1AC9-CD78-1A4B-9C55-6CD354ABD468}" type="slidenum">
              <a:rPr lang="en-US" sz="1200"/>
              <a:pPr eaLnBrk="1" hangingPunct="1"/>
              <a:t>31</a:t>
            </a:fld>
            <a:endParaRPr lang="en-US" sz="1200"/>
          </a:p>
        </p:txBody>
      </p:sp>
      <p:sp>
        <p:nvSpPr>
          <p:cNvPr id="64514"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64515"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wrap="square" numCol="1" anchor="t" anchorCtr="0" compatLnSpc="1">
            <a:prstTxWarp prst="textNoShape">
              <a:avLst/>
            </a:prstTxWarp>
          </a:bodyPr>
          <a:lstStyle/>
          <a:p>
            <a:pPr eaLnBrk="1" hangingPunct="1">
              <a:spcBef>
                <a:spcPct val="0"/>
              </a:spcBef>
            </a:pPr>
            <a:endParaRPr lang="en-US">
              <a:latin typeface="Arial" charset="0"/>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1"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cs typeface="ＭＳ Ｐゴシック" charset="0"/>
              </a:defRPr>
            </a:lvl2pPr>
            <a:lvl3pPr marL="1143000" indent="-228600">
              <a:defRPr sz="2400">
                <a:solidFill>
                  <a:schemeClr val="tx1"/>
                </a:solidFill>
                <a:latin typeface="Arial" charset="0"/>
                <a:ea typeface="ＭＳ Ｐゴシック" charset="0"/>
                <a:cs typeface="ＭＳ Ｐゴシック" charset="0"/>
              </a:defRPr>
            </a:lvl3pPr>
            <a:lvl4pPr marL="1600200" indent="-228600">
              <a:defRPr sz="2400">
                <a:solidFill>
                  <a:schemeClr val="tx1"/>
                </a:solidFill>
                <a:latin typeface="Arial" charset="0"/>
                <a:ea typeface="ＭＳ Ｐゴシック" charset="0"/>
                <a:cs typeface="ＭＳ Ｐゴシック" charset="0"/>
              </a:defRPr>
            </a:lvl4pPr>
            <a:lvl5pPr marL="2057400" indent="-228600">
              <a:defRPr sz="2400">
                <a:solidFill>
                  <a:schemeClr val="tx1"/>
                </a:solidFill>
                <a:latin typeface="Arial" charset="0"/>
                <a:ea typeface="ＭＳ Ｐゴシック" charset="0"/>
                <a:cs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cs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cs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cs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cs typeface="ＭＳ Ｐゴシック" charset="0"/>
              </a:defRPr>
            </a:lvl9pPr>
          </a:lstStyle>
          <a:p>
            <a:pPr eaLnBrk="1" hangingPunct="1"/>
            <a:fld id="{188B42E7-EDFD-2241-BDD2-D8CCD3662249}" type="slidenum">
              <a:rPr lang="en-US" sz="1200"/>
              <a:pPr eaLnBrk="1" hangingPunct="1"/>
              <a:t>32</a:t>
            </a:fld>
            <a:endParaRPr lang="en-US" sz="1200"/>
          </a:p>
        </p:txBody>
      </p:sp>
      <p:sp>
        <p:nvSpPr>
          <p:cNvPr id="66562"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66563"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dirty="0">
                <a:latin typeface="Arial" charset="0"/>
              </a:rPr>
              <a:t>Figure 5-32 </a:t>
            </a:r>
            <a:r>
              <a:rPr lang="en-US" b="1" dirty="0">
                <a:latin typeface="Arial" charset="0"/>
              </a:rPr>
              <a:t>Ultraviolet Images. </a:t>
            </a:r>
            <a:r>
              <a:rPr lang="en-US" dirty="0">
                <a:latin typeface="Calibri" charset="0"/>
              </a:rPr>
              <a:t>(a) A camera on board the Extreme Ultraviolet Explorer satellite captured this image of the Cygnus loop supernova remnant, the result of a massive star that blew itself virtually to smithereens. The release of energy was enormous, and the afterglow has lingered for centuries. The glowing field of debris shown here within the telescope</a:t>
            </a:r>
            <a:r>
              <a:rPr lang="ja-JP" altLang="en-US" dirty="0">
                <a:latin typeface="Calibri" charset="0"/>
              </a:rPr>
              <a:t>’</a:t>
            </a:r>
            <a:r>
              <a:rPr lang="en-US" altLang="ja-JP" dirty="0">
                <a:latin typeface="Calibri" charset="0"/>
              </a:rPr>
              <a:t>s circular field of view lies some 1500 light-years from Earth. (b) This false-color image of the spiral galaxy M81 and its companion M82, made by the Galaxy Evolution Explorer satellite, reveals stars forming in the blue arms well away from the </a:t>
            </a:r>
            <a:r>
              <a:rPr lang="en-US" altLang="ja-JP" dirty="0" smtClean="0">
                <a:latin typeface="Calibri" charset="0"/>
              </a:rPr>
              <a:t>galaxy’s </a:t>
            </a:r>
            <a:r>
              <a:rPr lang="en-US" altLang="ja-JP" dirty="0">
                <a:latin typeface="Calibri" charset="0"/>
              </a:rPr>
              <a:t>center. </a:t>
            </a:r>
            <a:r>
              <a:rPr lang="en-US" altLang="ja-JP" i="1" dirty="0">
                <a:latin typeface="Calibri" charset="0"/>
              </a:rPr>
              <a:t>(NASA; GALEX)</a:t>
            </a:r>
            <a:endParaRPr lang="en-US" dirty="0">
              <a:latin typeface="Arial" charset="0"/>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09"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cs typeface="ＭＳ Ｐゴシック" charset="0"/>
              </a:defRPr>
            </a:lvl2pPr>
            <a:lvl3pPr marL="1143000" indent="-228600">
              <a:defRPr sz="2400">
                <a:solidFill>
                  <a:schemeClr val="tx1"/>
                </a:solidFill>
                <a:latin typeface="Arial" charset="0"/>
                <a:ea typeface="ＭＳ Ｐゴシック" charset="0"/>
                <a:cs typeface="ＭＳ Ｐゴシック" charset="0"/>
              </a:defRPr>
            </a:lvl3pPr>
            <a:lvl4pPr marL="1600200" indent="-228600">
              <a:defRPr sz="2400">
                <a:solidFill>
                  <a:schemeClr val="tx1"/>
                </a:solidFill>
                <a:latin typeface="Arial" charset="0"/>
                <a:ea typeface="ＭＳ Ｐゴシック" charset="0"/>
                <a:cs typeface="ＭＳ Ｐゴシック" charset="0"/>
              </a:defRPr>
            </a:lvl4pPr>
            <a:lvl5pPr marL="2057400" indent="-228600">
              <a:defRPr sz="2400">
                <a:solidFill>
                  <a:schemeClr val="tx1"/>
                </a:solidFill>
                <a:latin typeface="Arial" charset="0"/>
                <a:ea typeface="ＭＳ Ｐゴシック" charset="0"/>
                <a:cs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cs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cs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cs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cs typeface="ＭＳ Ｐゴシック" charset="0"/>
              </a:defRPr>
            </a:lvl9pPr>
          </a:lstStyle>
          <a:p>
            <a:pPr eaLnBrk="1" hangingPunct="1"/>
            <a:fld id="{13DEBA75-5208-E347-9E4C-DD34FE8C9B5A}" type="slidenum">
              <a:rPr lang="en-US" sz="1200"/>
              <a:pPr eaLnBrk="1" hangingPunct="1"/>
              <a:t>33</a:t>
            </a:fld>
            <a:endParaRPr lang="en-US" sz="1200"/>
          </a:p>
        </p:txBody>
      </p:sp>
      <p:sp>
        <p:nvSpPr>
          <p:cNvPr id="68610"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68611"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atin typeface="Arial" charset="0"/>
              </a:rPr>
              <a:t>Figure 5-33 </a:t>
            </a:r>
            <a:r>
              <a:rPr lang="en-US" b="1">
                <a:latin typeface="Arial" charset="0"/>
              </a:rPr>
              <a:t>X-Ray Telescope. </a:t>
            </a:r>
            <a:r>
              <a:rPr lang="en-US">
                <a:latin typeface="Calibri" charset="0"/>
              </a:rPr>
              <a:t>(a) The arrangement of nested mirrors in an X-ray telescope allows the rays to be reflected at grazing angles and focused to form an image. (b) A cutaway 3-D rendition of the mirrors, showing their shape more clearly.</a:t>
            </a:r>
            <a:endParaRPr lang="en-US">
              <a:latin typeface="Arial" charset="0"/>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7"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cs typeface="ＭＳ Ｐゴシック" charset="0"/>
              </a:defRPr>
            </a:lvl2pPr>
            <a:lvl3pPr marL="1143000" indent="-228600">
              <a:defRPr sz="2400">
                <a:solidFill>
                  <a:schemeClr val="tx1"/>
                </a:solidFill>
                <a:latin typeface="Arial" charset="0"/>
                <a:ea typeface="ＭＳ Ｐゴシック" charset="0"/>
                <a:cs typeface="ＭＳ Ｐゴシック" charset="0"/>
              </a:defRPr>
            </a:lvl3pPr>
            <a:lvl4pPr marL="1600200" indent="-228600">
              <a:defRPr sz="2400">
                <a:solidFill>
                  <a:schemeClr val="tx1"/>
                </a:solidFill>
                <a:latin typeface="Arial" charset="0"/>
                <a:ea typeface="ＭＳ Ｐゴシック" charset="0"/>
                <a:cs typeface="ＭＳ Ｐゴシック" charset="0"/>
              </a:defRPr>
            </a:lvl4pPr>
            <a:lvl5pPr marL="2057400" indent="-228600">
              <a:defRPr sz="2400">
                <a:solidFill>
                  <a:schemeClr val="tx1"/>
                </a:solidFill>
                <a:latin typeface="Arial" charset="0"/>
                <a:ea typeface="ＭＳ Ｐゴシック" charset="0"/>
                <a:cs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cs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cs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cs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cs typeface="ＭＳ Ｐゴシック" charset="0"/>
              </a:defRPr>
            </a:lvl9pPr>
          </a:lstStyle>
          <a:p>
            <a:pPr eaLnBrk="1" hangingPunct="1"/>
            <a:fld id="{6B5F5D37-AE1C-B842-BE1E-07DAFFAAAF9C}" type="slidenum">
              <a:rPr lang="en-US" sz="1200"/>
              <a:pPr eaLnBrk="1" hangingPunct="1"/>
              <a:t>34</a:t>
            </a:fld>
            <a:endParaRPr lang="en-US" sz="1200"/>
          </a:p>
        </p:txBody>
      </p:sp>
      <p:sp>
        <p:nvSpPr>
          <p:cNvPr id="70658"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70659"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atin typeface="Arial" charset="0"/>
              </a:rPr>
              <a:t>Figure 5-35 </a:t>
            </a:r>
            <a:r>
              <a:rPr lang="en-US" b="1">
                <a:latin typeface="Arial" charset="0"/>
              </a:rPr>
              <a:t>X-Ray Image. </a:t>
            </a:r>
            <a:r>
              <a:rPr lang="en-US">
                <a:latin typeface="Calibri" charset="0"/>
              </a:rPr>
              <a:t>This is a false-color Chandra X-ray image of the supernova remnant Cassiopeia A, a debris field of scattered, hot gases that were once part of a massive star. Roughly 10,000 light-years from Earth and barely visible in the optical part of the spectrum, Cas A is awash in brilliantly glowing X-rays spread across some 10 light-years. </a:t>
            </a:r>
            <a:r>
              <a:rPr lang="en-US" i="1">
                <a:latin typeface="Calibri" charset="0"/>
              </a:rPr>
              <a:t>(CXC/SAO)</a:t>
            </a:r>
            <a:endParaRPr lang="en-US">
              <a:latin typeface="Arial" charset="0"/>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5"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cs typeface="ＭＳ Ｐゴシック" charset="0"/>
              </a:defRPr>
            </a:lvl2pPr>
            <a:lvl3pPr marL="1143000" indent="-228600">
              <a:defRPr sz="2400">
                <a:solidFill>
                  <a:schemeClr val="tx1"/>
                </a:solidFill>
                <a:latin typeface="Arial" charset="0"/>
                <a:ea typeface="ＭＳ Ｐゴシック" charset="0"/>
                <a:cs typeface="ＭＳ Ｐゴシック" charset="0"/>
              </a:defRPr>
            </a:lvl3pPr>
            <a:lvl4pPr marL="1600200" indent="-228600">
              <a:defRPr sz="2400">
                <a:solidFill>
                  <a:schemeClr val="tx1"/>
                </a:solidFill>
                <a:latin typeface="Arial" charset="0"/>
                <a:ea typeface="ＭＳ Ｐゴシック" charset="0"/>
                <a:cs typeface="ＭＳ Ｐゴシック" charset="0"/>
              </a:defRPr>
            </a:lvl4pPr>
            <a:lvl5pPr marL="2057400" indent="-228600">
              <a:defRPr sz="2400">
                <a:solidFill>
                  <a:schemeClr val="tx1"/>
                </a:solidFill>
                <a:latin typeface="Arial" charset="0"/>
                <a:ea typeface="ＭＳ Ｐゴシック" charset="0"/>
                <a:cs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cs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cs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cs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cs typeface="ＭＳ Ｐゴシック" charset="0"/>
              </a:defRPr>
            </a:lvl9pPr>
          </a:lstStyle>
          <a:p>
            <a:pPr eaLnBrk="1" hangingPunct="1"/>
            <a:fld id="{ADD917D2-2B49-834B-8973-63E1DFAAF9C4}" type="slidenum">
              <a:rPr lang="en-US" sz="1200"/>
              <a:pPr eaLnBrk="1" hangingPunct="1"/>
              <a:t>35</a:t>
            </a:fld>
            <a:endParaRPr lang="en-US" sz="1200"/>
          </a:p>
        </p:txBody>
      </p:sp>
      <p:sp>
        <p:nvSpPr>
          <p:cNvPr id="72706"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72707"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dirty="0">
                <a:latin typeface="Arial" charset="0"/>
              </a:rPr>
              <a:t>Figure 5-36 </a:t>
            </a:r>
            <a:r>
              <a:rPr lang="en-US" b="1" dirty="0">
                <a:latin typeface="Arial" charset="0"/>
              </a:rPr>
              <a:t>Gamma-Ray Astronomy. </a:t>
            </a:r>
            <a:r>
              <a:rPr lang="en-US" dirty="0">
                <a:latin typeface="Arial" charset="0"/>
              </a:rPr>
              <a:t>(a) The </a:t>
            </a:r>
            <a:r>
              <a:rPr lang="en-US" i="1" dirty="0">
                <a:latin typeface="Arial" charset="0"/>
              </a:rPr>
              <a:t>Fermi Gamma-Ray Space Telescope</a:t>
            </a:r>
            <a:r>
              <a:rPr lang="en-US" dirty="0">
                <a:latin typeface="Arial" charset="0"/>
              </a:rPr>
              <a:t>, shown here in an </a:t>
            </a:r>
            <a:r>
              <a:rPr lang="en-US" dirty="0" smtClean="0">
                <a:latin typeface="Arial" charset="0"/>
              </a:rPr>
              <a:t>artist’</a:t>
            </a:r>
            <a:r>
              <a:rPr lang="en-US" altLang="ja-JP" dirty="0" smtClean="0">
                <a:latin typeface="Arial" charset="0"/>
              </a:rPr>
              <a:t>s </a:t>
            </a:r>
            <a:r>
              <a:rPr lang="en-US" altLang="ja-JP" dirty="0">
                <a:latin typeface="Arial" charset="0"/>
              </a:rPr>
              <a:t>conception, was named after Enrico Fermi, an Italian-American scientist who did pioneering work in high-energy physics. The wide arrays are solar panels to power the spacecraft; the box </a:t>
            </a:r>
            <a:r>
              <a:rPr lang="en-US" altLang="ja-JP" dirty="0" err="1">
                <a:latin typeface="Arial" charset="0"/>
              </a:rPr>
              <a:t>amidship</a:t>
            </a:r>
            <a:r>
              <a:rPr lang="en-US" altLang="ja-JP" dirty="0">
                <a:latin typeface="Arial" charset="0"/>
              </a:rPr>
              <a:t> contains layers of tungsten that detect the gamma rays. (b) A typical false-color gamma-ray image—this one showing the remains of a violent event (a supernova) in a region named W44. The gamma rays are shown mainly in magenta. </a:t>
            </a:r>
            <a:r>
              <a:rPr lang="en-US" altLang="ja-JP" i="1" dirty="0">
                <a:latin typeface="Arial" charset="0"/>
              </a:rPr>
              <a:t>(NASA)</a:t>
            </a:r>
            <a:endParaRPr lang="en-US" altLang="ja-JP" dirty="0">
              <a:latin typeface="Arial" charset="0"/>
            </a:endParaRPr>
          </a:p>
          <a:p>
            <a:pPr eaLnBrk="1" hangingPunct="1">
              <a:spcBef>
                <a:spcPct val="0"/>
              </a:spcBef>
            </a:pPr>
            <a:endParaRPr lang="en-US" dirty="0">
              <a:latin typeface="Arial" charset="0"/>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3"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cs typeface="ＭＳ Ｐゴシック" charset="0"/>
              </a:defRPr>
            </a:lvl2pPr>
            <a:lvl3pPr marL="1143000" indent="-228600">
              <a:defRPr sz="2400">
                <a:solidFill>
                  <a:schemeClr val="tx1"/>
                </a:solidFill>
                <a:latin typeface="Arial" charset="0"/>
                <a:ea typeface="ＭＳ Ｐゴシック" charset="0"/>
                <a:cs typeface="ＭＳ Ｐゴシック" charset="0"/>
              </a:defRPr>
            </a:lvl3pPr>
            <a:lvl4pPr marL="1600200" indent="-228600">
              <a:defRPr sz="2400">
                <a:solidFill>
                  <a:schemeClr val="tx1"/>
                </a:solidFill>
                <a:latin typeface="Arial" charset="0"/>
                <a:ea typeface="ＭＳ Ｐゴシック" charset="0"/>
                <a:cs typeface="ＭＳ Ｐゴシック" charset="0"/>
              </a:defRPr>
            </a:lvl4pPr>
            <a:lvl5pPr marL="2057400" indent="-228600">
              <a:defRPr sz="2400">
                <a:solidFill>
                  <a:schemeClr val="tx1"/>
                </a:solidFill>
                <a:latin typeface="Arial" charset="0"/>
                <a:ea typeface="ＭＳ Ｐゴシック" charset="0"/>
                <a:cs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cs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cs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cs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cs typeface="ＭＳ Ｐゴシック" charset="0"/>
              </a:defRPr>
            </a:lvl9pPr>
          </a:lstStyle>
          <a:p>
            <a:pPr eaLnBrk="1" hangingPunct="1"/>
            <a:fld id="{D06F8BAE-EFD9-CE43-985A-1DC2482CD1B4}" type="slidenum">
              <a:rPr lang="en-US" sz="1200"/>
              <a:pPr eaLnBrk="1" hangingPunct="1"/>
              <a:t>36</a:t>
            </a:fld>
            <a:endParaRPr lang="en-US" sz="1200"/>
          </a:p>
        </p:txBody>
      </p:sp>
      <p:sp>
        <p:nvSpPr>
          <p:cNvPr id="74754"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74755"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atin typeface="Arial" charset="0"/>
              </a:rPr>
              <a:t>Figure 5-37 </a:t>
            </a:r>
            <a:r>
              <a:rPr lang="en-US" b="1">
                <a:latin typeface="Arial" charset="0"/>
              </a:rPr>
              <a:t>Multiple Wavelengths. </a:t>
            </a:r>
            <a:r>
              <a:rPr lang="en-US">
                <a:latin typeface="Calibri" charset="0"/>
              </a:rPr>
              <a:t>The Milky Way Galaxy as it appears at (a) radio, (b) infrared, (c) visible, (d) X-ray, and (e) gamma-ray wavelengths. Each frame is a panoramic view covering the entire sky. The center of our Galaxy, which lies in the direction of the constellation Sagittarius, is at the center of each map. </a:t>
            </a:r>
            <a:r>
              <a:rPr lang="en-US" i="1">
                <a:latin typeface="Calibri" charset="0"/>
              </a:rPr>
              <a:t>(ESA; UMass/Caltech; A. Mellinger; MPI; NASA)</a:t>
            </a:r>
            <a:endParaRPr lang="en-US">
              <a:latin typeface="Arial" charset="0"/>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5892DA2E-27FC-6042-BB37-DD2056B63768}" type="slidenum">
              <a:rPr lang="en-US" smtClean="0"/>
              <a:pPr>
                <a:defRPr/>
              </a:pPr>
              <a:t>37</a:t>
            </a:fld>
            <a:endParaRPr lang="en-US"/>
          </a:p>
        </p:txBody>
      </p:sp>
    </p:spTree>
    <p:extLst>
      <p:ext uri="{BB962C8B-B14F-4D97-AF65-F5344CB8AC3E}">
        <p14:creationId xmlns:p14="http://schemas.microsoft.com/office/powerpoint/2010/main" val="2320041758"/>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5892DA2E-27FC-6042-BB37-DD2056B63768}" type="slidenum">
              <a:rPr lang="en-US" smtClean="0"/>
              <a:pPr>
                <a:defRPr/>
              </a:pPr>
              <a:t>38</a:t>
            </a:fld>
            <a:endParaRPr lang="en-US"/>
          </a:p>
        </p:txBody>
      </p:sp>
    </p:spTree>
    <p:extLst>
      <p:ext uri="{BB962C8B-B14F-4D97-AF65-F5344CB8AC3E}">
        <p14:creationId xmlns:p14="http://schemas.microsoft.com/office/powerpoint/2010/main" val="2057557275"/>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5892DA2E-27FC-6042-BB37-DD2056B63768}" type="slidenum">
              <a:rPr lang="en-US" smtClean="0"/>
              <a:pPr>
                <a:defRPr/>
              </a:pPr>
              <a:t>39</a:t>
            </a:fld>
            <a:endParaRPr lang="en-US"/>
          </a:p>
        </p:txBody>
      </p:sp>
    </p:spTree>
    <p:extLst>
      <p:ext uri="{BB962C8B-B14F-4D97-AF65-F5344CB8AC3E}">
        <p14:creationId xmlns:p14="http://schemas.microsoft.com/office/powerpoint/2010/main" val="105257191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1"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cs typeface="ＭＳ Ｐゴシック" charset="0"/>
              </a:defRPr>
            </a:lvl2pPr>
            <a:lvl3pPr marL="1143000" indent="-228600">
              <a:defRPr sz="2400">
                <a:solidFill>
                  <a:schemeClr val="tx1"/>
                </a:solidFill>
                <a:latin typeface="Arial" charset="0"/>
                <a:ea typeface="ＭＳ Ｐゴシック" charset="0"/>
                <a:cs typeface="ＭＳ Ｐゴシック" charset="0"/>
              </a:defRPr>
            </a:lvl3pPr>
            <a:lvl4pPr marL="1600200" indent="-228600">
              <a:defRPr sz="2400">
                <a:solidFill>
                  <a:schemeClr val="tx1"/>
                </a:solidFill>
                <a:latin typeface="Arial" charset="0"/>
                <a:ea typeface="ＭＳ Ｐゴシック" charset="0"/>
                <a:cs typeface="ＭＳ Ｐゴシック" charset="0"/>
              </a:defRPr>
            </a:lvl4pPr>
            <a:lvl5pPr marL="2057400" indent="-228600">
              <a:defRPr sz="2400">
                <a:solidFill>
                  <a:schemeClr val="tx1"/>
                </a:solidFill>
                <a:latin typeface="Arial" charset="0"/>
                <a:ea typeface="ＭＳ Ｐゴシック" charset="0"/>
                <a:cs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cs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cs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cs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cs typeface="ＭＳ Ｐゴシック" charset="0"/>
              </a:defRPr>
            </a:lvl9pPr>
          </a:lstStyle>
          <a:p>
            <a:pPr eaLnBrk="1" hangingPunct="1"/>
            <a:fld id="{218D323B-324D-D141-96AF-658C16E03FC8}" type="slidenum">
              <a:rPr lang="en-US" sz="1200"/>
              <a:pPr eaLnBrk="1" hangingPunct="1"/>
              <a:t>4</a:t>
            </a:fld>
            <a:endParaRPr lang="en-US" sz="1200"/>
          </a:p>
        </p:txBody>
      </p:sp>
      <p:sp>
        <p:nvSpPr>
          <p:cNvPr id="10242"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10243"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dirty="0">
                <a:latin typeface="Arial" charset="0"/>
              </a:rPr>
              <a:t>Figure 5-2 </a:t>
            </a:r>
            <a:r>
              <a:rPr lang="en-US" b="1" dirty="0">
                <a:latin typeface="Arial" charset="0"/>
              </a:rPr>
              <a:t>Refracting Lens.</a:t>
            </a:r>
            <a:r>
              <a:rPr lang="en-US" dirty="0">
                <a:latin typeface="Arial" charset="0"/>
              </a:rPr>
              <a:t> </a:t>
            </a:r>
            <a:r>
              <a:rPr lang="en-US" dirty="0">
                <a:latin typeface="Calibri" charset="0"/>
              </a:rPr>
              <a:t>(a) Refraction by a prism changes the direction of a light ray by an amount that depends on the angle between the </a:t>
            </a:r>
            <a:r>
              <a:rPr lang="en-US" dirty="0" smtClean="0">
                <a:latin typeface="Calibri" charset="0"/>
              </a:rPr>
              <a:t>prism’</a:t>
            </a:r>
            <a:r>
              <a:rPr lang="en-US" altLang="ja-JP" dirty="0" smtClean="0">
                <a:latin typeface="Calibri" charset="0"/>
              </a:rPr>
              <a:t>s </a:t>
            </a:r>
            <a:r>
              <a:rPr lang="en-US" altLang="ja-JP" dirty="0">
                <a:latin typeface="Calibri" charset="0"/>
              </a:rPr>
              <a:t>faces. When the angle between the faces is large, the deflection is large; when the angle is small, so is the deflection. (b) A lens can be thought of as a series of prisms.</a:t>
            </a:r>
            <a:endParaRPr lang="en-US" dirty="0">
              <a:latin typeface="Arial"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9"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cs typeface="ＭＳ Ｐゴシック" charset="0"/>
              </a:defRPr>
            </a:lvl2pPr>
            <a:lvl3pPr marL="1143000" indent="-228600">
              <a:defRPr sz="2400">
                <a:solidFill>
                  <a:schemeClr val="tx1"/>
                </a:solidFill>
                <a:latin typeface="Arial" charset="0"/>
                <a:ea typeface="ＭＳ Ｐゴシック" charset="0"/>
                <a:cs typeface="ＭＳ Ｐゴシック" charset="0"/>
              </a:defRPr>
            </a:lvl3pPr>
            <a:lvl4pPr marL="1600200" indent="-228600">
              <a:defRPr sz="2400">
                <a:solidFill>
                  <a:schemeClr val="tx1"/>
                </a:solidFill>
                <a:latin typeface="Arial" charset="0"/>
                <a:ea typeface="ＭＳ Ｐゴシック" charset="0"/>
                <a:cs typeface="ＭＳ Ｐゴシック" charset="0"/>
              </a:defRPr>
            </a:lvl4pPr>
            <a:lvl5pPr marL="2057400" indent="-228600">
              <a:defRPr sz="2400">
                <a:solidFill>
                  <a:schemeClr val="tx1"/>
                </a:solidFill>
                <a:latin typeface="Arial" charset="0"/>
                <a:ea typeface="ＭＳ Ｐゴシック" charset="0"/>
                <a:cs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cs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cs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cs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cs typeface="ＭＳ Ｐゴシック" charset="0"/>
              </a:defRPr>
            </a:lvl9pPr>
          </a:lstStyle>
          <a:p>
            <a:pPr eaLnBrk="1" hangingPunct="1"/>
            <a:fld id="{A170B011-554D-C44F-8981-20F6879A8744}" type="slidenum">
              <a:rPr lang="en-US" sz="1200"/>
              <a:pPr eaLnBrk="1" hangingPunct="1"/>
              <a:t>5</a:t>
            </a:fld>
            <a:endParaRPr lang="en-US" sz="1200"/>
          </a:p>
        </p:txBody>
      </p:sp>
      <p:sp>
        <p:nvSpPr>
          <p:cNvPr id="12290"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12291"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atin typeface="Arial" charset="0"/>
              </a:rPr>
              <a:t>Figure 5-3 </a:t>
            </a:r>
            <a:r>
              <a:rPr lang="en-US" b="1">
                <a:latin typeface="Arial" charset="0"/>
              </a:rPr>
              <a:t>Reflecting Mirror.</a:t>
            </a:r>
            <a:r>
              <a:rPr lang="en-US">
                <a:latin typeface="Arial" charset="0"/>
              </a:rPr>
              <a:t> </a:t>
            </a:r>
            <a:r>
              <a:rPr lang="en-US">
                <a:latin typeface="Calibri" charset="0"/>
              </a:rPr>
              <a:t>(a) Reflection of light from a flat mirror occurs when light is deflected, depending on its angle of incidence. (b) Curved mirrors focus to a single point all rays of light arriving parallel to the mirror axis. The arrows indicate the directions of the incoming and reflected rays.</a:t>
            </a:r>
            <a:endParaRPr lang="en-US">
              <a:latin typeface="Arial"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cs typeface="ＭＳ Ｐゴシック" charset="0"/>
              </a:defRPr>
            </a:lvl2pPr>
            <a:lvl3pPr marL="1143000" indent="-228600">
              <a:defRPr sz="2400">
                <a:solidFill>
                  <a:schemeClr val="tx1"/>
                </a:solidFill>
                <a:latin typeface="Arial" charset="0"/>
                <a:ea typeface="ＭＳ Ｐゴシック" charset="0"/>
                <a:cs typeface="ＭＳ Ｐゴシック" charset="0"/>
              </a:defRPr>
            </a:lvl3pPr>
            <a:lvl4pPr marL="1600200" indent="-228600">
              <a:defRPr sz="2400">
                <a:solidFill>
                  <a:schemeClr val="tx1"/>
                </a:solidFill>
                <a:latin typeface="Arial" charset="0"/>
                <a:ea typeface="ＭＳ Ｐゴシック" charset="0"/>
                <a:cs typeface="ＭＳ Ｐゴシック" charset="0"/>
              </a:defRPr>
            </a:lvl4pPr>
            <a:lvl5pPr marL="2057400" indent="-228600">
              <a:defRPr sz="2400">
                <a:solidFill>
                  <a:schemeClr val="tx1"/>
                </a:solidFill>
                <a:latin typeface="Arial" charset="0"/>
                <a:ea typeface="ＭＳ Ｐゴシック" charset="0"/>
                <a:cs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cs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cs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cs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cs typeface="ＭＳ Ｐゴシック" charset="0"/>
              </a:defRPr>
            </a:lvl9pPr>
          </a:lstStyle>
          <a:p>
            <a:pPr eaLnBrk="1" hangingPunct="1"/>
            <a:fld id="{3465C134-BFB5-AA45-B418-C1561A4B7DB9}" type="slidenum">
              <a:rPr lang="en-US" sz="1200"/>
              <a:pPr eaLnBrk="1" hangingPunct="1"/>
              <a:t>6</a:t>
            </a:fld>
            <a:endParaRPr lang="en-US" sz="1200"/>
          </a:p>
        </p:txBody>
      </p:sp>
      <p:sp>
        <p:nvSpPr>
          <p:cNvPr id="14338"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14339"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atin typeface="Arial" charset="0"/>
              </a:rPr>
              <a:t>Figure 5-5 </a:t>
            </a:r>
            <a:r>
              <a:rPr lang="en-US" b="1">
                <a:latin typeface="Arial" charset="0"/>
              </a:rPr>
              <a:t>Refractors and Reflectors.</a:t>
            </a:r>
            <a:r>
              <a:rPr lang="en-US">
                <a:latin typeface="Arial" charset="0"/>
              </a:rPr>
              <a:t> Comparison of (a) refracting and (b) reflecting telescopes. Both types are used to gather and focus electromagnetic radiation—to be observed by human eyes or recorded on photographs or in computers. In both cases, the image formed at the focus is viewed with a small magnifying lens called an eyepiece.</a:t>
            </a:r>
          </a:p>
          <a:p>
            <a:pPr eaLnBrk="1" hangingPunct="1">
              <a:spcBef>
                <a:spcPct val="0"/>
              </a:spcBef>
            </a:pPr>
            <a:endParaRPr lang="en-US">
              <a:latin typeface="Arial"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5892DA2E-27FC-6042-BB37-DD2056B63768}" type="slidenum">
              <a:rPr lang="en-US" smtClean="0"/>
              <a:pPr>
                <a:defRPr/>
              </a:pPr>
              <a:t>7</a:t>
            </a:fld>
            <a:endParaRPr lang="en-US"/>
          </a:p>
        </p:txBody>
      </p:sp>
    </p:spTree>
    <p:extLst>
      <p:ext uri="{BB962C8B-B14F-4D97-AF65-F5344CB8AC3E}">
        <p14:creationId xmlns:p14="http://schemas.microsoft.com/office/powerpoint/2010/main" val="189515531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cs typeface="ＭＳ Ｐゴシック" charset="0"/>
              </a:defRPr>
            </a:lvl2pPr>
            <a:lvl3pPr marL="1143000" indent="-228600">
              <a:defRPr sz="2400">
                <a:solidFill>
                  <a:schemeClr val="tx1"/>
                </a:solidFill>
                <a:latin typeface="Arial" charset="0"/>
                <a:ea typeface="ＭＳ Ｐゴシック" charset="0"/>
                <a:cs typeface="ＭＳ Ｐゴシック" charset="0"/>
              </a:defRPr>
            </a:lvl3pPr>
            <a:lvl4pPr marL="1600200" indent="-228600">
              <a:defRPr sz="2400">
                <a:solidFill>
                  <a:schemeClr val="tx1"/>
                </a:solidFill>
                <a:latin typeface="Arial" charset="0"/>
                <a:ea typeface="ＭＳ Ｐゴシック" charset="0"/>
                <a:cs typeface="ＭＳ Ｐゴシック" charset="0"/>
              </a:defRPr>
            </a:lvl4pPr>
            <a:lvl5pPr marL="2057400" indent="-228600">
              <a:defRPr sz="2400">
                <a:solidFill>
                  <a:schemeClr val="tx1"/>
                </a:solidFill>
                <a:latin typeface="Arial" charset="0"/>
                <a:ea typeface="ＭＳ Ｐゴシック" charset="0"/>
                <a:cs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cs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cs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cs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cs typeface="ＭＳ Ｐゴシック" charset="0"/>
              </a:defRPr>
            </a:lvl9pPr>
          </a:lstStyle>
          <a:p>
            <a:pPr eaLnBrk="1" hangingPunct="1"/>
            <a:fld id="{C69DA167-5EEB-774B-9CEE-CD94ACDA5F2E}" type="slidenum">
              <a:rPr lang="en-US" sz="1200"/>
              <a:pPr eaLnBrk="1" hangingPunct="1"/>
              <a:t>8</a:t>
            </a:fld>
            <a:endParaRPr lang="en-US" sz="1200"/>
          </a:p>
        </p:txBody>
      </p:sp>
      <p:sp>
        <p:nvSpPr>
          <p:cNvPr id="17410"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17411"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dirty="0">
                <a:latin typeface="Arial" charset="0"/>
              </a:rPr>
              <a:t>Figure 5-6 </a:t>
            </a:r>
            <a:r>
              <a:rPr lang="en-US" b="1" dirty="0">
                <a:latin typeface="Arial" charset="0"/>
              </a:rPr>
              <a:t>Reflecting Telescopes.</a:t>
            </a:r>
            <a:r>
              <a:rPr lang="en-US" dirty="0">
                <a:latin typeface="Arial" charset="0"/>
              </a:rPr>
              <a:t> Four reflecting telescope designs: (a) prime focus, (b) Newtonian focus, (c) </a:t>
            </a:r>
            <a:r>
              <a:rPr lang="en-US" dirty="0" err="1">
                <a:latin typeface="Arial" charset="0"/>
              </a:rPr>
              <a:t>Cassegrain</a:t>
            </a:r>
            <a:r>
              <a:rPr lang="en-US" dirty="0">
                <a:latin typeface="Arial" charset="0"/>
              </a:rPr>
              <a:t> focus, and (d) </a:t>
            </a:r>
            <a:r>
              <a:rPr lang="en-US" dirty="0" err="1">
                <a:latin typeface="Arial" charset="0"/>
              </a:rPr>
              <a:t>Nasmyth</a:t>
            </a:r>
            <a:r>
              <a:rPr lang="en-US" dirty="0">
                <a:latin typeface="Arial" charset="0"/>
              </a:rPr>
              <a:t>/</a:t>
            </a:r>
            <a:r>
              <a:rPr lang="en-US" dirty="0" err="1">
                <a:latin typeface="Arial" charset="0"/>
              </a:rPr>
              <a:t>coudé</a:t>
            </a:r>
            <a:r>
              <a:rPr lang="en-US" dirty="0">
                <a:latin typeface="Arial" charset="0"/>
              </a:rPr>
              <a:t> focus. Each design uses a primary mirror at the bottom of the telescope to capture radiation, which is then directed along different paths for analysis. Notice that the secondary mirrors shown in (c) and (d) are actually slightly diverging, so that they move the focus outside the telescope.</a:t>
            </a:r>
          </a:p>
          <a:p>
            <a:pPr eaLnBrk="1" hangingPunct="1">
              <a:spcBef>
                <a:spcPct val="0"/>
              </a:spcBef>
            </a:pPr>
            <a:endParaRPr lang="en-US" dirty="0">
              <a:latin typeface="Arial"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cs typeface="ＭＳ Ｐゴシック" charset="0"/>
              </a:defRPr>
            </a:lvl2pPr>
            <a:lvl3pPr marL="1143000" indent="-228600">
              <a:defRPr sz="2400">
                <a:solidFill>
                  <a:schemeClr val="tx1"/>
                </a:solidFill>
                <a:latin typeface="Arial" charset="0"/>
                <a:ea typeface="ＭＳ Ｐゴシック" charset="0"/>
                <a:cs typeface="ＭＳ Ｐゴシック" charset="0"/>
              </a:defRPr>
            </a:lvl3pPr>
            <a:lvl4pPr marL="1600200" indent="-228600">
              <a:defRPr sz="2400">
                <a:solidFill>
                  <a:schemeClr val="tx1"/>
                </a:solidFill>
                <a:latin typeface="Arial" charset="0"/>
                <a:ea typeface="ＭＳ Ｐゴシック" charset="0"/>
                <a:cs typeface="ＭＳ Ｐゴシック" charset="0"/>
              </a:defRPr>
            </a:lvl4pPr>
            <a:lvl5pPr marL="2057400" indent="-228600">
              <a:defRPr sz="2400">
                <a:solidFill>
                  <a:schemeClr val="tx1"/>
                </a:solidFill>
                <a:latin typeface="Arial" charset="0"/>
                <a:ea typeface="ＭＳ Ｐゴシック" charset="0"/>
                <a:cs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cs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cs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cs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cs typeface="ＭＳ Ｐゴシック" charset="0"/>
              </a:defRPr>
            </a:lvl9pPr>
          </a:lstStyle>
          <a:p>
            <a:pPr eaLnBrk="1" hangingPunct="1"/>
            <a:fld id="{DB3A3A01-F87C-CA4B-BBD6-10FB109B7FD7}" type="slidenum">
              <a:rPr lang="en-US" sz="1200"/>
              <a:pPr eaLnBrk="1" hangingPunct="1"/>
              <a:t>9</a:t>
            </a:fld>
            <a:endParaRPr lang="en-US" sz="1200"/>
          </a:p>
        </p:txBody>
      </p:sp>
      <p:sp>
        <p:nvSpPr>
          <p:cNvPr id="19458"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19459"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dirty="0">
                <a:latin typeface="Arial" charset="0"/>
              </a:rPr>
              <a:t>Figure 5-7 </a:t>
            </a:r>
            <a:r>
              <a:rPr lang="en-US" b="1" dirty="0">
                <a:latin typeface="Arial" charset="0"/>
              </a:rPr>
              <a:t>Keck Telescope.</a:t>
            </a:r>
            <a:r>
              <a:rPr lang="en-US" dirty="0">
                <a:latin typeface="Arial" charset="0"/>
              </a:rPr>
              <a:t> (a) The two 10-m telescopes of the Keck Observatory. (b) </a:t>
            </a:r>
            <a:r>
              <a:rPr lang="en-US" dirty="0" smtClean="0">
                <a:latin typeface="Arial" charset="0"/>
              </a:rPr>
              <a:t>Artist’</a:t>
            </a:r>
            <a:r>
              <a:rPr lang="en-US" altLang="ja-JP" dirty="0" smtClean="0">
                <a:latin typeface="Arial" charset="0"/>
              </a:rPr>
              <a:t>s </a:t>
            </a:r>
            <a:r>
              <a:rPr lang="en-US" altLang="ja-JP" dirty="0">
                <a:latin typeface="Arial" charset="0"/>
              </a:rPr>
              <a:t>illustration of the telescope, the path taken by an incoming beam of starlight, and some of the locations where instruments may be placed. (c) One of the 10-m mirrors. (The odd shape is explained in Section 5.3.) Note the technician in orange coveralls at center. </a:t>
            </a:r>
            <a:r>
              <a:rPr lang="en-US" altLang="ja-JP" i="1" dirty="0">
                <a:latin typeface="Arial" charset="0"/>
              </a:rPr>
              <a:t>(W. M. Keck Observatory)</a:t>
            </a:r>
            <a:endParaRPr lang="en-US" altLang="ja-JP" dirty="0">
              <a:latin typeface="Arial" charset="0"/>
            </a:endParaRPr>
          </a:p>
          <a:p>
            <a:pPr eaLnBrk="1" hangingPunct="1">
              <a:spcBef>
                <a:spcPct val="0"/>
              </a:spcBef>
            </a:pPr>
            <a:endParaRPr lang="en-US" dirty="0">
              <a:latin typeface="Arial"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jpeg"/></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6F4BB085-4E3C-174D-B8F5-A38F90D8A6C4}" type="slidenum">
              <a:rPr lang="en-US"/>
              <a:pPr>
                <a:defRPr/>
              </a:pPr>
              <a:t>‹#›</a:t>
            </a:fld>
            <a:endParaRPr lang="en-US"/>
          </a:p>
        </p:txBody>
      </p:sp>
    </p:spTree>
    <p:extLst>
      <p:ext uri="{BB962C8B-B14F-4D97-AF65-F5344CB8AC3E}">
        <p14:creationId xmlns:p14="http://schemas.microsoft.com/office/powerpoint/2010/main" val="252250666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solidFill>
          <a:schemeClr val="tx1"/>
        </a:solidFill>
        <a:effectLst/>
      </p:bgPr>
    </p:bg>
    <p:spTree>
      <p:nvGrpSpPr>
        <p:cNvPr id="1" name=""/>
        <p:cNvGrpSpPr/>
        <p:nvPr/>
      </p:nvGrpSpPr>
      <p:grpSpPr>
        <a:xfrm>
          <a:off x="0" y="0"/>
          <a:ext cx="0" cy="0"/>
          <a:chOff x="0" y="0"/>
          <a:chExt cx="0" cy="0"/>
        </a:xfrm>
      </p:grpSpPr>
      <p:pic>
        <p:nvPicPr>
          <p:cNvPr id="10" name="Picture 9" descr="CHAI1675_08_main_ecat.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52400" y="228600"/>
            <a:ext cx="4895850" cy="6264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 Box 11"/>
          <p:cNvSpPr txBox="1">
            <a:spLocks noChangeArrowheads="1"/>
          </p:cNvSpPr>
          <p:nvPr userDrawn="1"/>
        </p:nvSpPr>
        <p:spPr bwMode="auto">
          <a:xfrm>
            <a:off x="5181600" y="533400"/>
            <a:ext cx="3733800" cy="29084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Arial" pitchFamily="34" charset="0"/>
                <a:ea typeface="ＭＳ Ｐゴシック" pitchFamily="84" charset="-128"/>
              </a:defRPr>
            </a:lvl1pPr>
            <a:lvl2pPr marL="742950" indent="-285750">
              <a:defRPr sz="2400">
                <a:solidFill>
                  <a:schemeClr val="tx1"/>
                </a:solidFill>
                <a:latin typeface="Arial" pitchFamily="34" charset="0"/>
                <a:ea typeface="ＭＳ Ｐゴシック" pitchFamily="84" charset="-128"/>
              </a:defRPr>
            </a:lvl2pPr>
            <a:lvl3pPr marL="1143000" indent="-228600">
              <a:defRPr sz="2400">
                <a:solidFill>
                  <a:schemeClr val="tx1"/>
                </a:solidFill>
                <a:latin typeface="Arial" pitchFamily="34" charset="0"/>
                <a:ea typeface="ＭＳ Ｐゴシック" pitchFamily="84" charset="-128"/>
              </a:defRPr>
            </a:lvl3pPr>
            <a:lvl4pPr marL="1600200" indent="-228600">
              <a:defRPr sz="2400">
                <a:solidFill>
                  <a:schemeClr val="tx1"/>
                </a:solidFill>
                <a:latin typeface="Arial" pitchFamily="34" charset="0"/>
                <a:ea typeface="ＭＳ Ｐゴシック" pitchFamily="84" charset="-128"/>
              </a:defRPr>
            </a:lvl4pPr>
            <a:lvl5pPr marL="2057400" indent="-228600">
              <a:defRPr sz="2400">
                <a:solidFill>
                  <a:schemeClr val="tx1"/>
                </a:solidFill>
                <a:latin typeface="Arial" pitchFamily="34"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84" charset="-128"/>
              </a:defRPr>
            </a:lvl9pPr>
          </a:lstStyle>
          <a:p>
            <a:pPr algn="ctr" eaLnBrk="1" hangingPunct="1">
              <a:lnSpc>
                <a:spcPct val="150000"/>
              </a:lnSpc>
              <a:spcBef>
                <a:spcPct val="50000"/>
              </a:spcBef>
              <a:defRPr/>
            </a:pPr>
            <a:r>
              <a:rPr lang="en-US" sz="1800" b="1" dirty="0" smtClean="0">
                <a:solidFill>
                  <a:schemeClr val="bg1"/>
                </a:solidFill>
                <a:cs typeface="+mn-cs"/>
              </a:rPr>
              <a:t>Lecture Outlines</a:t>
            </a:r>
          </a:p>
          <a:p>
            <a:pPr algn="ctr" eaLnBrk="1" hangingPunct="1">
              <a:lnSpc>
                <a:spcPct val="150000"/>
              </a:lnSpc>
              <a:spcBef>
                <a:spcPct val="50000"/>
              </a:spcBef>
              <a:defRPr/>
            </a:pPr>
            <a:endParaRPr lang="en-US" b="1" dirty="0" smtClean="0">
              <a:cs typeface="+mn-cs"/>
            </a:endParaRPr>
          </a:p>
          <a:p>
            <a:pPr algn="ctr" eaLnBrk="1" hangingPunct="1">
              <a:spcBef>
                <a:spcPct val="50000"/>
              </a:spcBef>
              <a:defRPr/>
            </a:pPr>
            <a:r>
              <a:rPr lang="en-US" b="1" i="1" dirty="0" smtClean="0">
                <a:solidFill>
                  <a:schemeClr val="folHlink"/>
                </a:solidFill>
                <a:cs typeface="+mn-cs"/>
              </a:rPr>
              <a:t>Astronomy Today </a:t>
            </a:r>
          </a:p>
          <a:p>
            <a:pPr algn="ctr" eaLnBrk="1" hangingPunct="1">
              <a:spcBef>
                <a:spcPct val="50000"/>
              </a:spcBef>
              <a:defRPr/>
            </a:pPr>
            <a:r>
              <a:rPr lang="en-US" b="1" i="1" dirty="0" smtClean="0">
                <a:solidFill>
                  <a:schemeClr val="folHlink"/>
                </a:solidFill>
                <a:cs typeface="+mn-cs"/>
              </a:rPr>
              <a:t>8th Edition</a:t>
            </a:r>
          </a:p>
          <a:p>
            <a:pPr algn="ctr" eaLnBrk="1" hangingPunct="1">
              <a:spcBef>
                <a:spcPct val="50000"/>
              </a:spcBef>
              <a:defRPr/>
            </a:pPr>
            <a:r>
              <a:rPr lang="en-US" dirty="0" err="1" smtClean="0">
                <a:solidFill>
                  <a:schemeClr val="bg2"/>
                </a:solidFill>
                <a:cs typeface="+mn-cs"/>
              </a:rPr>
              <a:t>Chaisson</a:t>
            </a:r>
            <a:r>
              <a:rPr lang="en-US" dirty="0" smtClean="0">
                <a:solidFill>
                  <a:schemeClr val="bg2"/>
                </a:solidFill>
                <a:cs typeface="+mn-cs"/>
              </a:rPr>
              <a:t>/McMillan</a:t>
            </a:r>
          </a:p>
        </p:txBody>
      </p:sp>
      <p:sp>
        <p:nvSpPr>
          <p:cNvPr id="6" name="Rectangle 12"/>
          <p:cNvSpPr>
            <a:spLocks noChangeArrowheads="1"/>
          </p:cNvSpPr>
          <p:nvPr userDrawn="1"/>
        </p:nvSpPr>
        <p:spPr bwMode="auto">
          <a:xfrm>
            <a:off x="3402013" y="6583363"/>
            <a:ext cx="2338387" cy="27463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a:spAutoFit/>
          </a:bodyPr>
          <a:lstStyle/>
          <a:p>
            <a:r>
              <a:rPr lang="en-US" sz="1200" dirty="0">
                <a:solidFill>
                  <a:schemeClr val="folHlink"/>
                </a:solidFill>
              </a:rPr>
              <a:t>© </a:t>
            </a:r>
            <a:r>
              <a:rPr lang="en-US" sz="1200" dirty="0" smtClean="0">
                <a:solidFill>
                  <a:schemeClr val="folHlink"/>
                </a:solidFill>
              </a:rPr>
              <a:t>2014 </a:t>
            </a:r>
            <a:r>
              <a:rPr lang="en-US" sz="1200" dirty="0">
                <a:solidFill>
                  <a:schemeClr val="folHlink"/>
                </a:solidFill>
              </a:rPr>
              <a:t>Pearson Education, Inc.</a:t>
            </a:r>
            <a:endParaRPr lang="en-US" sz="1200" dirty="0">
              <a:solidFill>
                <a:srgbClr val="E0631E"/>
              </a:solidFill>
            </a:endParaRPr>
          </a:p>
        </p:txBody>
      </p:sp>
      <p:sp>
        <p:nvSpPr>
          <p:cNvPr id="3074" name="Rectangle 2"/>
          <p:cNvSpPr>
            <a:spLocks noGrp="1" noChangeArrowheads="1"/>
          </p:cNvSpPr>
          <p:nvPr>
            <p:ph type="ctrTitle"/>
          </p:nvPr>
        </p:nvSpPr>
        <p:spPr>
          <a:xfrm>
            <a:off x="685800" y="2286000"/>
            <a:ext cx="7772400" cy="1143000"/>
          </a:xfrm>
        </p:spPr>
        <p:txBody>
          <a:bodyPr/>
          <a:lstStyle>
            <a:lvl1pPr>
              <a:defRPr/>
            </a:lvl1pPr>
          </a:lstStyle>
          <a:p>
            <a:pPr lvl="0"/>
            <a:r>
              <a:rPr lang="en-US" noProof="0" smtClean="0"/>
              <a:t>Click to edit Master title style</a:t>
            </a:r>
          </a:p>
        </p:txBody>
      </p:sp>
      <p:sp>
        <p:nvSpPr>
          <p:cNvPr id="3075" name="Rectangle 3"/>
          <p:cNvSpPr>
            <a:spLocks noGrp="1" noChangeArrowheads="1"/>
          </p:cNvSpPr>
          <p:nvPr>
            <p:ph type="subTitle" idx="1"/>
          </p:nvPr>
        </p:nvSpPr>
        <p:spPr>
          <a:xfrm>
            <a:off x="1371600" y="3886200"/>
            <a:ext cx="6400800" cy="1752600"/>
          </a:xfrm>
        </p:spPr>
        <p:txBody>
          <a:bodyPr/>
          <a:lstStyle>
            <a:lvl1pPr marL="0" indent="0" algn="ctr">
              <a:buFontTx/>
              <a:buNone/>
              <a:defRPr/>
            </a:lvl1pPr>
          </a:lstStyle>
          <a:p>
            <a:pPr lvl="0"/>
            <a:r>
              <a:rPr lang="en-US" noProof="0" smtClean="0"/>
              <a:t>Click to edit Master subtitle style</a:t>
            </a:r>
          </a:p>
        </p:txBody>
      </p:sp>
      <p:sp>
        <p:nvSpPr>
          <p:cNvPr id="7" name="Rectangle 4"/>
          <p:cNvSpPr>
            <a:spLocks noGrp="1" noChangeArrowheads="1"/>
          </p:cNvSpPr>
          <p:nvPr>
            <p:ph type="dt" sz="half" idx="10"/>
          </p:nvPr>
        </p:nvSpPr>
        <p:spPr/>
        <p:txBody>
          <a:bodyPr/>
          <a:lstStyle>
            <a:lvl1pPr>
              <a:defRPr/>
            </a:lvl1pPr>
          </a:lstStyle>
          <a:p>
            <a:pPr>
              <a:defRPr/>
            </a:pPr>
            <a:endParaRPr lang="en-US"/>
          </a:p>
        </p:txBody>
      </p:sp>
      <p:sp>
        <p:nvSpPr>
          <p:cNvPr id="8" name="Rectangle 5"/>
          <p:cNvSpPr>
            <a:spLocks noGrp="1" noChangeArrowheads="1"/>
          </p:cNvSpPr>
          <p:nvPr>
            <p:ph type="ftr" sz="quarter" idx="11"/>
          </p:nvPr>
        </p:nvSpPr>
        <p:spPr/>
        <p:txBody>
          <a:bodyPr/>
          <a:lstStyle>
            <a:lvl1pPr>
              <a:defRPr/>
            </a:lvl1pPr>
          </a:lstStyle>
          <a:p>
            <a:pPr>
              <a:defRPr/>
            </a:pPr>
            <a:endParaRPr lang="en-US"/>
          </a:p>
        </p:txBody>
      </p:sp>
      <p:sp>
        <p:nvSpPr>
          <p:cNvPr id="9" name="Rectangle 6"/>
          <p:cNvSpPr>
            <a:spLocks noGrp="1" noChangeArrowheads="1"/>
          </p:cNvSpPr>
          <p:nvPr>
            <p:ph type="sldNum" sz="quarter" idx="12"/>
          </p:nvPr>
        </p:nvSpPr>
        <p:spPr/>
        <p:txBody>
          <a:bodyPr/>
          <a:lstStyle>
            <a:lvl1pPr>
              <a:defRPr smtClean="0"/>
            </a:lvl1pPr>
          </a:lstStyle>
          <a:p>
            <a:pPr>
              <a:defRPr/>
            </a:pPr>
            <a:fld id="{B8AD8C96-35D2-914A-911E-3FD709FD4BCC}" type="slidenum">
              <a:rPr lang="en-US"/>
              <a:pPr>
                <a:defRPr/>
              </a:pPr>
              <a:t>‹#›</a:t>
            </a:fld>
            <a:endParaRPr lang="en-US"/>
          </a:p>
        </p:txBody>
      </p:sp>
    </p:spTree>
    <p:extLst>
      <p:ext uri="{BB962C8B-B14F-4D97-AF65-F5344CB8AC3E}">
        <p14:creationId xmlns:p14="http://schemas.microsoft.com/office/powerpoint/2010/main" val="941198667"/>
      </p:ext>
    </p:extLst>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85800" y="609600"/>
            <a:ext cx="7772400" cy="1143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FAA26D3D-D897-4be2-8F04-BA451C77F1D7}">
              <ma14:placeholderFlag xmlns:ma14="http://schemas.microsoft.com/office/mac/drawingml/2011/main" val="1"/>
            </a:ext>
          </a:extLst>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1027" name="Rectangle 3"/>
          <p:cNvSpPr>
            <a:spLocks noGrp="1" noChangeArrowheads="1"/>
          </p:cNvSpPr>
          <p:nvPr>
            <p:ph type="body" idx="1"/>
          </p:nvPr>
        </p:nvSpPr>
        <p:spPr bwMode="auto">
          <a:xfrm>
            <a:off x="685800" y="1981200"/>
            <a:ext cx="7772400" cy="41148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FAA26D3D-D897-4be2-8F04-BA451C77F1D7}">
              <ma14:placeholderFlag xmlns:ma14="http://schemas.microsoft.com/office/mac/drawingml/2011/main" val="1"/>
            </a:ext>
          </a:ex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28" name="Rectangle 4"/>
          <p:cNvSpPr>
            <a:spLocks noGrp="1" noChangeArrowheads="1"/>
          </p:cNvSpPr>
          <p:nvPr>
            <p:ph type="dt" sz="half" idx="2"/>
          </p:nvPr>
        </p:nvSpPr>
        <p:spPr bwMode="auto">
          <a:xfrm>
            <a:off x="685800" y="6248400"/>
            <a:ext cx="1905000"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vert="horz" wrap="square" lIns="91440" tIns="45720" rIns="91440" bIns="45720" numCol="1" anchor="t" anchorCtr="0" compatLnSpc="1">
            <a:prstTxWarp prst="textNoShape">
              <a:avLst/>
            </a:prstTxWarp>
          </a:bodyPr>
          <a:lstStyle>
            <a:lvl1pPr>
              <a:defRPr sz="1400">
                <a:latin typeface="Arial" charset="0"/>
                <a:ea typeface="ＭＳ Ｐゴシック" pitchFamily="84" charset="-128"/>
                <a:cs typeface="+mn-cs"/>
              </a:defRPr>
            </a:lvl1pPr>
          </a:lstStyle>
          <a:p>
            <a:pPr>
              <a:defRPr/>
            </a:pPr>
            <a:endParaRPr lang="en-US"/>
          </a:p>
        </p:txBody>
      </p:sp>
      <p:sp>
        <p:nvSpPr>
          <p:cNvPr id="1029" name="Rectangle 5"/>
          <p:cNvSpPr>
            <a:spLocks noGrp="1" noChangeArrowheads="1"/>
          </p:cNvSpPr>
          <p:nvPr>
            <p:ph type="ftr" sz="quarter" idx="3"/>
          </p:nvPr>
        </p:nvSpPr>
        <p:spPr bwMode="auto">
          <a:xfrm>
            <a:off x="3124200" y="6248400"/>
            <a:ext cx="2895600"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vert="horz" wrap="square" lIns="91440" tIns="45720" rIns="91440" bIns="45720" numCol="1" anchor="t" anchorCtr="0" compatLnSpc="1">
            <a:prstTxWarp prst="textNoShape">
              <a:avLst/>
            </a:prstTxWarp>
          </a:bodyPr>
          <a:lstStyle>
            <a:lvl1pPr algn="ctr">
              <a:defRPr sz="1400">
                <a:latin typeface="Arial" charset="0"/>
                <a:ea typeface="ＭＳ Ｐゴシック" pitchFamily="84" charset="-128"/>
                <a:cs typeface="+mn-cs"/>
              </a:defRPr>
            </a:lvl1pPr>
          </a:lstStyle>
          <a:p>
            <a:pPr>
              <a:defRPr/>
            </a:pPr>
            <a:endParaRPr lang="en-US"/>
          </a:p>
        </p:txBody>
      </p:sp>
      <p:sp>
        <p:nvSpPr>
          <p:cNvPr id="1030" name="Rectangle 6"/>
          <p:cNvSpPr>
            <a:spLocks noGrp="1" noChangeArrowheads="1"/>
          </p:cNvSpPr>
          <p:nvPr>
            <p:ph type="sldNum" sz="quarter" idx="4"/>
          </p:nvPr>
        </p:nvSpPr>
        <p:spPr bwMode="auto">
          <a:xfrm>
            <a:off x="6553200" y="6248400"/>
            <a:ext cx="1905000"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vert="horz" wrap="square" lIns="91440" tIns="45720" rIns="91440" bIns="45720" numCol="1" anchor="t" anchorCtr="0" compatLnSpc="1">
            <a:prstTxWarp prst="textNoShape">
              <a:avLst/>
            </a:prstTxWarp>
          </a:bodyPr>
          <a:lstStyle>
            <a:lvl1pPr algn="r">
              <a:defRPr sz="1400" smtClean="0"/>
            </a:lvl1pPr>
          </a:lstStyle>
          <a:p>
            <a:pPr>
              <a:defRPr/>
            </a:pPr>
            <a:fld id="{631E4D59-00CB-2A42-9659-83DEEB03667B}" type="slidenum">
              <a:rPr lang="en-US"/>
              <a:pPr>
                <a:defRPr/>
              </a:pPr>
              <a:t>‹#›</a:t>
            </a:fld>
            <a:endParaRPr lang="en-US"/>
          </a:p>
        </p:txBody>
      </p:sp>
      <p:sp>
        <p:nvSpPr>
          <p:cNvPr id="1031" name="Rectangle 8"/>
          <p:cNvSpPr>
            <a:spLocks noChangeArrowheads="1"/>
          </p:cNvSpPr>
          <p:nvPr userDrawn="1"/>
        </p:nvSpPr>
        <p:spPr bwMode="auto">
          <a:xfrm>
            <a:off x="152400" y="6583363"/>
            <a:ext cx="2338388" cy="27463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a:spAutoFit/>
          </a:bodyPr>
          <a:lstStyle/>
          <a:p>
            <a:r>
              <a:rPr lang="en-US" sz="1200" dirty="0"/>
              <a:t>© </a:t>
            </a:r>
            <a:r>
              <a:rPr lang="en-US" sz="1200" dirty="0" smtClean="0"/>
              <a:t>2014 </a:t>
            </a:r>
            <a:r>
              <a:rPr lang="en-US" sz="1200" dirty="0"/>
              <a:t>Pearson Education, Inc.</a:t>
            </a:r>
          </a:p>
        </p:txBody>
      </p:sp>
    </p:spTree>
  </p:cSld>
  <p:clrMap bg1="lt1" tx1="dk1" bg2="lt2" tx2="dk2" accent1="accent1" accent2="accent2" accent3="accent3" accent4="accent4" accent5="accent5" accent6="accent6" hlink="hlink" folHlink="folHlink"/>
  <p:sldLayoutIdLst>
    <p:sldLayoutId id="2147483682" r:id="rId1"/>
    <p:sldLayoutId id="2147483683" r:id="rId2"/>
  </p:sldLayoutIdLst>
  <p:timing>
    <p:tnLst>
      <p:par>
        <p:cTn xmlns:p14="http://schemas.microsoft.com/office/powerpoint/2010/main" id="1" dur="indefinite" restart="never" nodeType="tmRoot"/>
      </p:par>
    </p:tnLst>
  </p:timing>
  <p:txStyles>
    <p:titleStyle>
      <a:lvl1pPr algn="ctr" rtl="0" eaLnBrk="0" fontAlgn="base" hangingPunct="0">
        <a:spcBef>
          <a:spcPct val="0"/>
        </a:spcBef>
        <a:spcAft>
          <a:spcPct val="0"/>
        </a:spcAft>
        <a:defRPr sz="4400">
          <a:solidFill>
            <a:schemeClr val="tx2"/>
          </a:solidFill>
          <a:latin typeface="+mj-lt"/>
          <a:ea typeface="+mj-ea"/>
          <a:cs typeface="ＭＳ Ｐゴシック" charset="0"/>
        </a:defRPr>
      </a:lvl1pPr>
      <a:lvl2pPr algn="ctr" rtl="0" eaLnBrk="0" fontAlgn="base" hangingPunct="0">
        <a:spcBef>
          <a:spcPct val="0"/>
        </a:spcBef>
        <a:spcAft>
          <a:spcPct val="0"/>
        </a:spcAft>
        <a:defRPr sz="4400">
          <a:solidFill>
            <a:schemeClr val="tx2"/>
          </a:solidFill>
          <a:latin typeface="Arial" charset="0"/>
          <a:ea typeface="ＭＳ Ｐゴシック" pitchFamily="84" charset="-128"/>
          <a:cs typeface="ＭＳ Ｐゴシック" charset="0"/>
        </a:defRPr>
      </a:lvl2pPr>
      <a:lvl3pPr algn="ctr" rtl="0" eaLnBrk="0" fontAlgn="base" hangingPunct="0">
        <a:spcBef>
          <a:spcPct val="0"/>
        </a:spcBef>
        <a:spcAft>
          <a:spcPct val="0"/>
        </a:spcAft>
        <a:defRPr sz="4400">
          <a:solidFill>
            <a:schemeClr val="tx2"/>
          </a:solidFill>
          <a:latin typeface="Arial" charset="0"/>
          <a:ea typeface="ＭＳ Ｐゴシック" pitchFamily="84" charset="-128"/>
          <a:cs typeface="ＭＳ Ｐゴシック" charset="0"/>
        </a:defRPr>
      </a:lvl3pPr>
      <a:lvl4pPr algn="ctr" rtl="0" eaLnBrk="0" fontAlgn="base" hangingPunct="0">
        <a:spcBef>
          <a:spcPct val="0"/>
        </a:spcBef>
        <a:spcAft>
          <a:spcPct val="0"/>
        </a:spcAft>
        <a:defRPr sz="4400">
          <a:solidFill>
            <a:schemeClr val="tx2"/>
          </a:solidFill>
          <a:latin typeface="Arial" charset="0"/>
          <a:ea typeface="ＭＳ Ｐゴシック" pitchFamily="84" charset="-128"/>
          <a:cs typeface="ＭＳ Ｐゴシック" charset="0"/>
        </a:defRPr>
      </a:lvl4pPr>
      <a:lvl5pPr algn="ctr" rtl="0" eaLnBrk="0" fontAlgn="base" hangingPunct="0">
        <a:spcBef>
          <a:spcPct val="0"/>
        </a:spcBef>
        <a:spcAft>
          <a:spcPct val="0"/>
        </a:spcAft>
        <a:defRPr sz="4400">
          <a:solidFill>
            <a:schemeClr val="tx2"/>
          </a:solidFill>
          <a:latin typeface="Arial" charset="0"/>
          <a:ea typeface="ＭＳ Ｐゴシック" pitchFamily="84" charset="-128"/>
          <a:cs typeface="ＭＳ Ｐゴシック" charset="0"/>
        </a:defRPr>
      </a:lvl5pPr>
      <a:lvl6pPr marL="457200" algn="ctr" rtl="0" fontAlgn="base">
        <a:spcBef>
          <a:spcPct val="0"/>
        </a:spcBef>
        <a:spcAft>
          <a:spcPct val="0"/>
        </a:spcAft>
        <a:defRPr sz="4400">
          <a:solidFill>
            <a:schemeClr val="tx2"/>
          </a:solidFill>
          <a:latin typeface="Arial" charset="0"/>
          <a:ea typeface="ＭＳ Ｐゴシック" pitchFamily="84" charset="-128"/>
        </a:defRPr>
      </a:lvl6pPr>
      <a:lvl7pPr marL="914400" algn="ctr" rtl="0" fontAlgn="base">
        <a:spcBef>
          <a:spcPct val="0"/>
        </a:spcBef>
        <a:spcAft>
          <a:spcPct val="0"/>
        </a:spcAft>
        <a:defRPr sz="4400">
          <a:solidFill>
            <a:schemeClr val="tx2"/>
          </a:solidFill>
          <a:latin typeface="Arial" charset="0"/>
          <a:ea typeface="ＭＳ Ｐゴシック" pitchFamily="84" charset="-128"/>
        </a:defRPr>
      </a:lvl7pPr>
      <a:lvl8pPr marL="1371600" algn="ctr" rtl="0" fontAlgn="base">
        <a:spcBef>
          <a:spcPct val="0"/>
        </a:spcBef>
        <a:spcAft>
          <a:spcPct val="0"/>
        </a:spcAft>
        <a:defRPr sz="4400">
          <a:solidFill>
            <a:schemeClr val="tx2"/>
          </a:solidFill>
          <a:latin typeface="Arial" charset="0"/>
          <a:ea typeface="ＭＳ Ｐゴシック" pitchFamily="84" charset="-128"/>
        </a:defRPr>
      </a:lvl8pPr>
      <a:lvl9pPr marL="1828800" algn="ctr" rtl="0" fontAlgn="base">
        <a:spcBef>
          <a:spcPct val="0"/>
        </a:spcBef>
        <a:spcAft>
          <a:spcPct val="0"/>
        </a:spcAft>
        <a:defRPr sz="4400">
          <a:solidFill>
            <a:schemeClr val="tx2"/>
          </a:solidFill>
          <a:latin typeface="Arial" charset="0"/>
          <a:ea typeface="ＭＳ Ｐゴシック" pitchFamily="84" charset="-128"/>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ＭＳ Ｐゴシック" charset="0"/>
        </a:defRPr>
      </a:lvl1pPr>
      <a:lvl2pPr marL="742950" indent="-285750" algn="l" rtl="0" eaLnBrk="0" fontAlgn="base" hangingPunct="0">
        <a:spcBef>
          <a:spcPct val="20000"/>
        </a:spcBef>
        <a:spcAft>
          <a:spcPct val="0"/>
        </a:spcAft>
        <a:buChar char="–"/>
        <a:defRPr sz="2800">
          <a:solidFill>
            <a:schemeClr val="tx1"/>
          </a:solidFill>
          <a:latin typeface="+mn-lt"/>
          <a:ea typeface="+mn-ea"/>
          <a:cs typeface="ＭＳ Ｐゴシック" charset="0"/>
        </a:defRPr>
      </a:lvl2pPr>
      <a:lvl3pPr marL="1143000" indent="-228600" algn="l" rtl="0" eaLnBrk="0" fontAlgn="base" hangingPunct="0">
        <a:spcBef>
          <a:spcPct val="20000"/>
        </a:spcBef>
        <a:spcAft>
          <a:spcPct val="0"/>
        </a:spcAft>
        <a:buChar char="•"/>
        <a:defRPr sz="2400">
          <a:solidFill>
            <a:schemeClr val="tx1"/>
          </a:solidFill>
          <a:latin typeface="+mn-lt"/>
          <a:ea typeface="+mn-ea"/>
          <a:cs typeface="ＭＳ Ｐゴシック" charset="0"/>
        </a:defRPr>
      </a:lvl3pPr>
      <a:lvl4pPr marL="1600200" indent="-228600" algn="l" rtl="0" eaLnBrk="0" fontAlgn="base" hangingPunct="0">
        <a:spcBef>
          <a:spcPct val="20000"/>
        </a:spcBef>
        <a:spcAft>
          <a:spcPct val="0"/>
        </a:spcAft>
        <a:buChar char="–"/>
        <a:defRPr sz="2000">
          <a:solidFill>
            <a:schemeClr val="tx1"/>
          </a:solidFill>
          <a:latin typeface="+mn-lt"/>
          <a:ea typeface="+mn-ea"/>
          <a:cs typeface="ＭＳ Ｐゴシック" charset="0"/>
        </a:defRPr>
      </a:lvl4pPr>
      <a:lvl5pPr marL="2057400" indent="-228600" algn="l" rtl="0" eaLnBrk="0" fontAlgn="base" hangingPunct="0">
        <a:spcBef>
          <a:spcPct val="20000"/>
        </a:spcBef>
        <a:spcAft>
          <a:spcPct val="0"/>
        </a:spcAft>
        <a:buChar char="»"/>
        <a:defRPr sz="2000">
          <a:solidFill>
            <a:schemeClr val="tx1"/>
          </a:solidFill>
          <a:latin typeface="+mn-lt"/>
          <a:ea typeface="+mn-ea"/>
          <a:cs typeface="ＭＳ Ｐゴシック" charset="0"/>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0.xml"/><Relationship Id="rId3" Type="http://schemas.openxmlformats.org/officeDocument/2006/relationships/image" Target="../media/image8.jp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1.xml"/><Relationship Id="rId3" Type="http://schemas.openxmlformats.org/officeDocument/2006/relationships/image" Target="../media/image9.jpg"/></Relationships>
</file>

<file path=ppt/slides/_rels/slide12.xml.rels><?xml version="1.0" encoding="UTF-8" standalone="yes"?>
<Relationships xmlns="http://schemas.openxmlformats.org/package/2006/relationships"><Relationship Id="rId3" Type="http://schemas.openxmlformats.org/officeDocument/2006/relationships/image" Target="../media/image10.jpg"/><Relationship Id="rId4" Type="http://schemas.openxmlformats.org/officeDocument/2006/relationships/image" Target="../media/image11.jpg"/><Relationship Id="rId1" Type="http://schemas.openxmlformats.org/officeDocument/2006/relationships/slideLayout" Target="../slideLayouts/slideLayout1.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3.xml"/><Relationship Id="rId3" Type="http://schemas.openxmlformats.org/officeDocument/2006/relationships/image" Target="../media/image12.jpg"/></Relationships>
</file>

<file path=ppt/slides/_rels/slide14.xml.rels><?xml version="1.0" encoding="UTF-8" standalone="yes"?>
<Relationships xmlns="http://schemas.openxmlformats.org/package/2006/relationships"><Relationship Id="rId3" Type="http://schemas.openxmlformats.org/officeDocument/2006/relationships/image" Target="../media/image13.jpg"/><Relationship Id="rId4" Type="http://schemas.openxmlformats.org/officeDocument/2006/relationships/image" Target="../media/image14.jpg"/><Relationship Id="rId5" Type="http://schemas.openxmlformats.org/officeDocument/2006/relationships/image" Target="../media/image15.jpg"/><Relationship Id="rId6" Type="http://schemas.openxmlformats.org/officeDocument/2006/relationships/image" Target="../media/image16.jpg"/><Relationship Id="rId1" Type="http://schemas.openxmlformats.org/officeDocument/2006/relationships/slideLayout" Target="../slideLayouts/slideLayout1.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5.xml"/><Relationship Id="rId3" Type="http://schemas.openxmlformats.org/officeDocument/2006/relationships/image" Target="../media/image17.jp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6.xml"/><Relationship Id="rId3" Type="http://schemas.openxmlformats.org/officeDocument/2006/relationships/image" Target="../media/image18.jp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7.xml"/><Relationship Id="rId3" Type="http://schemas.openxmlformats.org/officeDocument/2006/relationships/image" Target="../media/image19.jp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8.xml"/><Relationship Id="rId3" Type="http://schemas.openxmlformats.org/officeDocument/2006/relationships/image" Target="../media/image20.jp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9.xml"/><Relationship Id="rId3" Type="http://schemas.openxmlformats.org/officeDocument/2006/relationships/image" Target="../media/image21.jp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 Id="rId3" Type="http://schemas.openxmlformats.org/officeDocument/2006/relationships/image" Target="../media/image2.jp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0.xml"/><Relationship Id="rId3" Type="http://schemas.openxmlformats.org/officeDocument/2006/relationships/image" Target="../media/image22.jp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1.xml"/><Relationship Id="rId3" Type="http://schemas.openxmlformats.org/officeDocument/2006/relationships/image" Target="../media/image23.jp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2.xml"/><Relationship Id="rId3" Type="http://schemas.openxmlformats.org/officeDocument/2006/relationships/image" Target="../media/image24.jp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3.xml"/><Relationship Id="rId3" Type="http://schemas.openxmlformats.org/officeDocument/2006/relationships/image" Target="../media/image25.jp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4.xml"/><Relationship Id="rId3" Type="http://schemas.openxmlformats.org/officeDocument/2006/relationships/image" Target="../media/image26.jpg"/></Relationships>
</file>

<file path=ppt/slides/_rels/slide25.xml.rels><?xml version="1.0" encoding="UTF-8" standalone="yes"?>
<Relationships xmlns="http://schemas.openxmlformats.org/package/2006/relationships"><Relationship Id="rId3" Type="http://schemas.openxmlformats.org/officeDocument/2006/relationships/image" Target="../media/image27.jpg"/><Relationship Id="rId4" Type="http://schemas.openxmlformats.org/officeDocument/2006/relationships/image" Target="../media/image28.jpg"/><Relationship Id="rId1" Type="http://schemas.openxmlformats.org/officeDocument/2006/relationships/slideLayout" Target="../slideLayouts/slideLayout1.xml"/><Relationship Id="rId2" Type="http://schemas.openxmlformats.org/officeDocument/2006/relationships/notesSlide" Target="../notesSlides/notesSlide2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6.xml"/><Relationship Id="rId3" Type="http://schemas.openxmlformats.org/officeDocument/2006/relationships/image" Target="../media/image29.jp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7.xml"/><Relationship Id="rId3" Type="http://schemas.openxmlformats.org/officeDocument/2006/relationships/image" Target="../media/image30.jp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8.xml"/><Relationship Id="rId3" Type="http://schemas.openxmlformats.org/officeDocument/2006/relationships/image" Target="../media/image31.jp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9.xml"/><Relationship Id="rId3" Type="http://schemas.openxmlformats.org/officeDocument/2006/relationships/image" Target="../media/image32.jp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0.xml"/><Relationship Id="rId3" Type="http://schemas.openxmlformats.org/officeDocument/2006/relationships/image" Target="../media/image33.jp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1.xml"/><Relationship Id="rId3" Type="http://schemas.openxmlformats.org/officeDocument/2006/relationships/image" Target="../media/image34.jp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2.xml"/><Relationship Id="rId3" Type="http://schemas.openxmlformats.org/officeDocument/2006/relationships/image" Target="../media/image35.jp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3.xml"/><Relationship Id="rId3" Type="http://schemas.openxmlformats.org/officeDocument/2006/relationships/image" Target="../media/image36.jp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4.xml"/><Relationship Id="rId3" Type="http://schemas.openxmlformats.org/officeDocument/2006/relationships/image" Target="../media/image37.jp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5.xml"/><Relationship Id="rId3" Type="http://schemas.openxmlformats.org/officeDocument/2006/relationships/image" Target="../media/image38.jp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6.xml"/><Relationship Id="rId3" Type="http://schemas.openxmlformats.org/officeDocument/2006/relationships/image" Target="../media/image39.jp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8.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9.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xml"/><Relationship Id="rId3" Type="http://schemas.openxmlformats.org/officeDocument/2006/relationships/image" Target="../media/image3.jp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xml"/><Relationship Id="rId3" Type="http://schemas.openxmlformats.org/officeDocument/2006/relationships/image" Target="../media/image4.jp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xml"/><Relationship Id="rId3" Type="http://schemas.openxmlformats.org/officeDocument/2006/relationships/image" Target="../media/image5.jp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xml"/><Relationship Id="rId3" Type="http://schemas.openxmlformats.org/officeDocument/2006/relationships/image" Target="../media/image6.jp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xml"/><Relationship Id="rId3" Type="http://schemas.openxmlformats.org/officeDocument/2006/relationships/image" Target="../media/image7.jp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3074" name="Text Box 7"/>
          <p:cNvSpPr txBox="1">
            <a:spLocks noChangeArrowheads="1"/>
          </p:cNvSpPr>
          <p:nvPr/>
        </p:nvSpPr>
        <p:spPr bwMode="auto">
          <a:xfrm>
            <a:off x="5181600" y="533400"/>
            <a:ext cx="3733800" cy="1800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lgn="ctr" eaLnBrk="1" hangingPunct="1">
              <a:lnSpc>
                <a:spcPct val="150000"/>
              </a:lnSpc>
              <a:spcBef>
                <a:spcPct val="50000"/>
              </a:spcBef>
              <a:defRPr/>
            </a:pPr>
            <a:endParaRPr lang="en-US" sz="1800" b="1" dirty="0" smtClean="0">
              <a:solidFill>
                <a:schemeClr val="bg1"/>
              </a:solidFill>
            </a:endParaRPr>
          </a:p>
          <a:p>
            <a:pPr algn="ctr" eaLnBrk="1" hangingPunct="1">
              <a:lnSpc>
                <a:spcPct val="150000"/>
              </a:lnSpc>
              <a:spcBef>
                <a:spcPct val="50000"/>
              </a:spcBef>
              <a:defRPr/>
            </a:pPr>
            <a:r>
              <a:rPr lang="en-US" b="1" dirty="0" smtClean="0">
                <a:solidFill>
                  <a:schemeClr val="bg1"/>
                </a:solidFill>
              </a:rPr>
              <a:t>Chapter 5</a:t>
            </a:r>
            <a:endParaRPr lang="en-US" b="1" dirty="0" smtClean="0"/>
          </a:p>
          <a:p>
            <a:pPr algn="ctr" eaLnBrk="1" hangingPunct="1">
              <a:spcBef>
                <a:spcPct val="50000"/>
              </a:spcBef>
              <a:defRPr/>
            </a:pPr>
            <a:endParaRPr lang="en-US" dirty="0" smtClean="0">
              <a:solidFill>
                <a:schemeClr val="bg2"/>
              </a:solidFill>
            </a:endParaRPr>
          </a:p>
        </p:txBody>
      </p:sp>
    </p:spTree>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05_08_FigureA_Anno.jpg"/>
          <p:cNvPicPr>
            <a:picLocks noChangeAspect="1"/>
          </p:cNvPicPr>
          <p:nvPr/>
        </p:nvPicPr>
        <p:blipFill rotWithShape="1">
          <a:blip r:embed="rId3">
            <a:extLst>
              <a:ext uri="{28A0092B-C50C-407E-A947-70E740481C1C}">
                <a14:useLocalDpi xmlns:a14="http://schemas.microsoft.com/office/drawing/2010/main" val="0"/>
              </a:ext>
            </a:extLst>
          </a:blip>
          <a:srcRect b="2856"/>
          <a:stretch/>
        </p:blipFill>
        <p:spPr>
          <a:xfrm>
            <a:off x="1457134" y="2182825"/>
            <a:ext cx="6220590" cy="4424070"/>
          </a:xfrm>
          <a:prstGeom prst="rect">
            <a:avLst/>
          </a:prstGeom>
        </p:spPr>
      </p:pic>
      <p:sp>
        <p:nvSpPr>
          <p:cNvPr id="20481" name="Rectangle 4"/>
          <p:cNvSpPr>
            <a:spLocks noGrp="1" noChangeArrowheads="1"/>
          </p:cNvSpPr>
          <p:nvPr>
            <p:ph type="title"/>
          </p:nvPr>
        </p:nvSpPr>
        <p:spPr>
          <a:xfrm>
            <a:off x="187325" y="90858"/>
            <a:ext cx="8763000" cy="838200"/>
          </a:xfrm>
        </p:spPr>
        <p:txBody>
          <a:bodyPr/>
          <a:lstStyle/>
          <a:p>
            <a:pPr eaLnBrk="1" hangingPunct="1"/>
            <a:r>
              <a:rPr lang="en-US" dirty="0">
                <a:solidFill>
                  <a:schemeClr val="tx1"/>
                </a:solidFill>
                <a:latin typeface="Arial" charset="0"/>
                <a:ea typeface="ＭＳ Ｐゴシック" charset="0"/>
              </a:rPr>
              <a:t>5.1 Optical Telescopes</a:t>
            </a:r>
            <a:endParaRPr lang="en-US" i="1" dirty="0">
              <a:solidFill>
                <a:schemeClr val="tx1"/>
              </a:solidFill>
              <a:latin typeface="Arial" charset="0"/>
              <a:ea typeface="ＭＳ Ｐゴシック" charset="0"/>
            </a:endParaRPr>
          </a:p>
        </p:txBody>
      </p:sp>
      <p:sp>
        <p:nvSpPr>
          <p:cNvPr id="20482" name="Text Box 5"/>
          <p:cNvSpPr txBox="1">
            <a:spLocks noChangeArrowheads="1"/>
          </p:cNvSpPr>
          <p:nvPr/>
        </p:nvSpPr>
        <p:spPr bwMode="auto">
          <a:xfrm>
            <a:off x="609600" y="1219200"/>
            <a:ext cx="8001000" cy="946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cs typeface="ＭＳ Ｐゴシック" charset="0"/>
              </a:defRPr>
            </a:lvl2pPr>
            <a:lvl3pPr marL="1143000" indent="-228600">
              <a:defRPr sz="2400">
                <a:solidFill>
                  <a:schemeClr val="tx1"/>
                </a:solidFill>
                <a:latin typeface="Arial" charset="0"/>
                <a:ea typeface="ＭＳ Ｐゴシック" charset="0"/>
                <a:cs typeface="ＭＳ Ｐゴシック" charset="0"/>
              </a:defRPr>
            </a:lvl3pPr>
            <a:lvl4pPr marL="1600200" indent="-228600">
              <a:defRPr sz="2400">
                <a:solidFill>
                  <a:schemeClr val="tx1"/>
                </a:solidFill>
                <a:latin typeface="Arial" charset="0"/>
                <a:ea typeface="ＭＳ Ｐゴシック" charset="0"/>
                <a:cs typeface="ＭＳ Ｐゴシック" charset="0"/>
              </a:defRPr>
            </a:lvl4pPr>
            <a:lvl5pPr marL="2057400" indent="-228600">
              <a:defRPr sz="2400">
                <a:solidFill>
                  <a:schemeClr val="tx1"/>
                </a:solidFill>
                <a:latin typeface="Arial" charset="0"/>
                <a:ea typeface="ＭＳ Ｐゴシック" charset="0"/>
                <a:cs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cs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cs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cs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cs typeface="ＭＳ Ｐゴシック" charset="0"/>
              </a:defRPr>
            </a:lvl9pPr>
          </a:lstStyle>
          <a:p>
            <a:pPr eaLnBrk="1" hangingPunct="1">
              <a:spcBef>
                <a:spcPct val="50000"/>
              </a:spcBef>
            </a:pPr>
            <a:r>
              <a:rPr lang="en-US" sz="2800" b="1">
                <a:solidFill>
                  <a:schemeClr val="accent2"/>
                </a:solidFill>
              </a:rPr>
              <a:t>The </a:t>
            </a:r>
            <a:r>
              <a:rPr lang="en-US" sz="2800" b="1" i="1">
                <a:solidFill>
                  <a:schemeClr val="accent2"/>
                </a:solidFill>
              </a:rPr>
              <a:t>Hubble Space Telescope</a:t>
            </a:r>
            <a:r>
              <a:rPr lang="en-US" sz="2800" b="1">
                <a:solidFill>
                  <a:schemeClr val="accent2"/>
                </a:solidFill>
              </a:rPr>
              <a:t> has a variety of detectors</a:t>
            </a:r>
          </a:p>
        </p:txBody>
      </p:sp>
    </p:spTree>
  </p:cSld>
  <p:clrMapOvr>
    <a:masterClrMapping/>
  </p:clrMapOvr>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6"/>
          <p:cNvSpPr>
            <a:spLocks noGrp="1" noChangeArrowheads="1"/>
          </p:cNvSpPr>
          <p:nvPr>
            <p:ph type="title"/>
          </p:nvPr>
        </p:nvSpPr>
        <p:spPr>
          <a:xfrm>
            <a:off x="151427" y="66329"/>
            <a:ext cx="8839200" cy="914400"/>
          </a:xfrm>
        </p:spPr>
        <p:txBody>
          <a:bodyPr/>
          <a:lstStyle/>
          <a:p>
            <a:pPr eaLnBrk="1" hangingPunct="1"/>
            <a:r>
              <a:rPr lang="en-US" dirty="0">
                <a:solidFill>
                  <a:srgbClr val="000000"/>
                </a:solidFill>
                <a:latin typeface="Arial" charset="0"/>
                <a:ea typeface="ＭＳ Ｐゴシック" charset="0"/>
              </a:rPr>
              <a:t>5.1 Optical Telescopes</a:t>
            </a:r>
            <a:endParaRPr lang="en-US" i="1" dirty="0">
              <a:solidFill>
                <a:srgbClr val="000000"/>
              </a:solidFill>
              <a:latin typeface="Arial" charset="0"/>
              <a:ea typeface="ＭＳ Ｐゴシック" charset="0"/>
            </a:endParaRPr>
          </a:p>
        </p:txBody>
      </p:sp>
      <p:sp>
        <p:nvSpPr>
          <p:cNvPr id="22532" name="Text Box 8"/>
          <p:cNvSpPr txBox="1">
            <a:spLocks noChangeArrowheads="1"/>
          </p:cNvSpPr>
          <p:nvPr/>
        </p:nvSpPr>
        <p:spPr bwMode="auto">
          <a:xfrm>
            <a:off x="800100" y="1066800"/>
            <a:ext cx="5372100" cy="418623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cs typeface="ＭＳ Ｐゴシック" charset="0"/>
              </a:defRPr>
            </a:lvl2pPr>
            <a:lvl3pPr marL="1143000" indent="-228600">
              <a:defRPr sz="2400">
                <a:solidFill>
                  <a:schemeClr val="tx1"/>
                </a:solidFill>
                <a:latin typeface="Arial" charset="0"/>
                <a:ea typeface="ＭＳ Ｐゴシック" charset="0"/>
                <a:cs typeface="ＭＳ Ｐゴシック" charset="0"/>
              </a:defRPr>
            </a:lvl3pPr>
            <a:lvl4pPr marL="1600200" indent="-228600">
              <a:defRPr sz="2400">
                <a:solidFill>
                  <a:schemeClr val="tx1"/>
                </a:solidFill>
                <a:latin typeface="Arial" charset="0"/>
                <a:ea typeface="ＭＳ Ｐゴシック" charset="0"/>
                <a:cs typeface="ＭＳ Ｐゴシック" charset="0"/>
              </a:defRPr>
            </a:lvl4pPr>
            <a:lvl5pPr marL="2057400" indent="-228600">
              <a:defRPr sz="2400">
                <a:solidFill>
                  <a:schemeClr val="tx1"/>
                </a:solidFill>
                <a:latin typeface="Arial" charset="0"/>
                <a:ea typeface="ＭＳ Ｐゴシック" charset="0"/>
                <a:cs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cs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cs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cs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cs typeface="ＭＳ Ｐゴシック" charset="0"/>
              </a:defRPr>
            </a:lvl9pPr>
          </a:lstStyle>
          <a:p>
            <a:pPr eaLnBrk="1" hangingPunct="1">
              <a:spcBef>
                <a:spcPct val="50000"/>
              </a:spcBef>
            </a:pPr>
            <a:r>
              <a:rPr lang="en-US" sz="2800" b="1" dirty="0">
                <a:solidFill>
                  <a:schemeClr val="accent2"/>
                </a:solidFill>
              </a:rPr>
              <a:t>The </a:t>
            </a:r>
            <a:r>
              <a:rPr lang="en-US" sz="2800" b="1" i="1" dirty="0">
                <a:solidFill>
                  <a:schemeClr val="accent2"/>
                </a:solidFill>
              </a:rPr>
              <a:t>Hubble Space </a:t>
            </a:r>
            <a:r>
              <a:rPr lang="en-US" sz="2800" b="1" i="1" dirty="0" smtClean="0">
                <a:solidFill>
                  <a:schemeClr val="accent2"/>
                </a:solidFill>
              </a:rPr>
              <a:t>Telescope’</a:t>
            </a:r>
            <a:r>
              <a:rPr lang="en-US" altLang="ja-JP" sz="2800" b="1" i="1" dirty="0" smtClean="0">
                <a:solidFill>
                  <a:schemeClr val="accent2"/>
                </a:solidFill>
              </a:rPr>
              <a:t>s</a:t>
            </a:r>
            <a:r>
              <a:rPr lang="en-US" altLang="ja-JP" sz="2800" b="1" dirty="0" smtClean="0">
                <a:solidFill>
                  <a:schemeClr val="accent2"/>
                </a:solidFill>
              </a:rPr>
              <a:t> </a:t>
            </a:r>
            <a:r>
              <a:rPr lang="en-US" altLang="ja-JP" sz="2800" b="1" dirty="0">
                <a:solidFill>
                  <a:schemeClr val="accent2"/>
                </a:solidFill>
              </a:rPr>
              <a:t>main mirror is 2.4 m in diameter and is designed for visible, infrared, and ultraviolet radiation</a:t>
            </a:r>
          </a:p>
          <a:p>
            <a:pPr eaLnBrk="1" hangingPunct="1">
              <a:spcBef>
                <a:spcPct val="50000"/>
              </a:spcBef>
            </a:pPr>
            <a:r>
              <a:rPr lang="en-US" sz="2800" b="1" dirty="0">
                <a:solidFill>
                  <a:schemeClr val="accent2"/>
                </a:solidFill>
              </a:rPr>
              <a:t>Here we compare the best ground-based image of M101, bottom, with the </a:t>
            </a:r>
            <a:r>
              <a:rPr lang="en-US" sz="2800" b="1" i="1" dirty="0">
                <a:solidFill>
                  <a:schemeClr val="accent2"/>
                </a:solidFill>
              </a:rPr>
              <a:t>Hubble</a:t>
            </a:r>
            <a:r>
              <a:rPr lang="en-US" sz="2800" b="1" dirty="0">
                <a:solidFill>
                  <a:schemeClr val="accent2"/>
                </a:solidFill>
              </a:rPr>
              <a:t> image on the top</a:t>
            </a:r>
          </a:p>
        </p:txBody>
      </p:sp>
      <p:pic>
        <p:nvPicPr>
          <p:cNvPr id="3" name="Picture 2" descr="05_08_FigureB.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224469" y="1032743"/>
            <a:ext cx="2614731" cy="5481362"/>
          </a:xfrm>
          <a:prstGeom prst="rect">
            <a:avLst/>
          </a:prstGeom>
        </p:spPr>
      </p:pic>
    </p:spTree>
  </p:cSld>
  <p:clrMapOvr>
    <a:masterClrMapping/>
  </p:clrMapOvr>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05_09_FigureA.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85755" y="3560826"/>
            <a:ext cx="3330921" cy="3017520"/>
          </a:xfrm>
          <a:prstGeom prst="rect">
            <a:avLst/>
          </a:prstGeom>
        </p:spPr>
      </p:pic>
      <p:pic>
        <p:nvPicPr>
          <p:cNvPr id="4" name="Picture 3" descr="05_09_FigureB.jpg"/>
          <p:cNvPicPr>
            <a:picLocks noChangeAspect="1"/>
          </p:cNvPicPr>
          <p:nvPr/>
        </p:nvPicPr>
        <p:blipFill rotWithShape="1">
          <a:blip r:embed="rId4">
            <a:extLst>
              <a:ext uri="{28A0092B-C50C-407E-A947-70E740481C1C}">
                <a14:useLocalDpi xmlns:a14="http://schemas.microsoft.com/office/drawing/2010/main" val="0"/>
              </a:ext>
            </a:extLst>
          </a:blip>
          <a:srcRect b="2430"/>
          <a:stretch/>
        </p:blipFill>
        <p:spPr>
          <a:xfrm>
            <a:off x="5129155" y="3560826"/>
            <a:ext cx="3229091" cy="3017520"/>
          </a:xfrm>
          <a:prstGeom prst="rect">
            <a:avLst/>
          </a:prstGeom>
        </p:spPr>
      </p:pic>
      <p:sp>
        <p:nvSpPr>
          <p:cNvPr id="24577" name="Text Box 3"/>
          <p:cNvSpPr txBox="1">
            <a:spLocks noChangeArrowheads="1"/>
          </p:cNvSpPr>
          <p:nvPr/>
        </p:nvSpPr>
        <p:spPr bwMode="auto">
          <a:xfrm>
            <a:off x="342900" y="838200"/>
            <a:ext cx="8115300" cy="2677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cs typeface="ＭＳ Ｐゴシック" charset="0"/>
              </a:defRPr>
            </a:lvl2pPr>
            <a:lvl3pPr marL="1143000" indent="-228600">
              <a:defRPr sz="2400">
                <a:solidFill>
                  <a:schemeClr val="tx1"/>
                </a:solidFill>
                <a:latin typeface="Arial" charset="0"/>
                <a:ea typeface="ＭＳ Ｐゴシック" charset="0"/>
                <a:cs typeface="ＭＳ Ｐゴシック" charset="0"/>
              </a:defRPr>
            </a:lvl3pPr>
            <a:lvl4pPr marL="1600200" indent="-228600">
              <a:defRPr sz="2400">
                <a:solidFill>
                  <a:schemeClr val="tx1"/>
                </a:solidFill>
                <a:latin typeface="Arial" charset="0"/>
                <a:ea typeface="ＭＳ Ｐゴシック" charset="0"/>
                <a:cs typeface="ＭＳ Ｐゴシック" charset="0"/>
              </a:defRPr>
            </a:lvl4pPr>
            <a:lvl5pPr marL="2057400" indent="-228600">
              <a:defRPr sz="2400">
                <a:solidFill>
                  <a:schemeClr val="tx1"/>
                </a:solidFill>
                <a:latin typeface="Arial" charset="0"/>
                <a:ea typeface="ＭＳ Ｐゴシック" charset="0"/>
                <a:cs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cs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cs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cs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cs typeface="ＭＳ Ｐゴシック" charset="0"/>
              </a:defRPr>
            </a:lvl9pPr>
          </a:lstStyle>
          <a:p>
            <a:pPr eaLnBrk="1" hangingPunct="1">
              <a:spcBef>
                <a:spcPct val="50000"/>
              </a:spcBef>
            </a:pPr>
            <a:r>
              <a:rPr lang="en-US" sz="2800" b="1" dirty="0">
                <a:solidFill>
                  <a:schemeClr val="accent2"/>
                </a:solidFill>
              </a:rPr>
              <a:t>Light-gathering power: Improves </a:t>
            </a:r>
            <a:r>
              <a:rPr lang="en-US" sz="2800" b="1" dirty="0"/>
              <a:t>detail</a:t>
            </a:r>
          </a:p>
          <a:p>
            <a:pPr eaLnBrk="1" hangingPunct="1">
              <a:spcBef>
                <a:spcPct val="50000"/>
              </a:spcBef>
            </a:pPr>
            <a:r>
              <a:rPr lang="en-US" sz="2800" b="1" dirty="0"/>
              <a:t>Brightness</a:t>
            </a:r>
            <a:r>
              <a:rPr lang="en-US" sz="2800" b="1" dirty="0">
                <a:solidFill>
                  <a:schemeClr val="accent2"/>
                </a:solidFill>
              </a:rPr>
              <a:t> proportional to square of radius of mirror</a:t>
            </a:r>
          </a:p>
          <a:p>
            <a:pPr eaLnBrk="1" hangingPunct="1">
              <a:spcBef>
                <a:spcPct val="50000"/>
              </a:spcBef>
            </a:pPr>
            <a:r>
              <a:rPr lang="en-US" sz="2800" b="1" dirty="0">
                <a:solidFill>
                  <a:schemeClr val="accent2"/>
                </a:solidFill>
              </a:rPr>
              <a:t>Photo (b) was taken with a telescope twice the size of the telescope that took photo (a)</a:t>
            </a:r>
          </a:p>
        </p:txBody>
      </p:sp>
      <p:sp>
        <p:nvSpPr>
          <p:cNvPr id="24578" name="Rectangle 6"/>
          <p:cNvSpPr>
            <a:spLocks noGrp="1" noChangeArrowheads="1"/>
          </p:cNvSpPr>
          <p:nvPr>
            <p:ph type="title"/>
          </p:nvPr>
        </p:nvSpPr>
        <p:spPr>
          <a:xfrm>
            <a:off x="1676400" y="41275"/>
            <a:ext cx="5181600" cy="838200"/>
          </a:xfrm>
        </p:spPr>
        <p:txBody>
          <a:bodyPr/>
          <a:lstStyle/>
          <a:p>
            <a:pPr eaLnBrk="1" hangingPunct="1"/>
            <a:r>
              <a:rPr lang="en-US">
                <a:latin typeface="Arial" charset="0"/>
                <a:ea typeface="ＭＳ Ｐゴシック" charset="0"/>
              </a:rPr>
              <a:t>5.2 Telescope Size</a:t>
            </a:r>
          </a:p>
        </p:txBody>
      </p:sp>
      <p:sp>
        <p:nvSpPr>
          <p:cNvPr id="24579" name="Text Box 7"/>
          <p:cNvSpPr txBox="1">
            <a:spLocks noChangeArrowheads="1"/>
          </p:cNvSpPr>
          <p:nvPr/>
        </p:nvSpPr>
        <p:spPr bwMode="auto">
          <a:xfrm>
            <a:off x="288925" y="1512888"/>
            <a:ext cx="184150"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cs typeface="ＭＳ Ｐゴシック" charset="0"/>
              </a:defRPr>
            </a:lvl2pPr>
            <a:lvl3pPr marL="1143000" indent="-228600">
              <a:defRPr sz="2400">
                <a:solidFill>
                  <a:schemeClr val="tx1"/>
                </a:solidFill>
                <a:latin typeface="Arial" charset="0"/>
                <a:ea typeface="ＭＳ Ｐゴシック" charset="0"/>
                <a:cs typeface="ＭＳ Ｐゴシック" charset="0"/>
              </a:defRPr>
            </a:lvl3pPr>
            <a:lvl4pPr marL="1600200" indent="-228600">
              <a:defRPr sz="2400">
                <a:solidFill>
                  <a:schemeClr val="tx1"/>
                </a:solidFill>
                <a:latin typeface="Arial" charset="0"/>
                <a:ea typeface="ＭＳ Ｐゴシック" charset="0"/>
                <a:cs typeface="ＭＳ Ｐゴシック" charset="0"/>
              </a:defRPr>
            </a:lvl4pPr>
            <a:lvl5pPr marL="2057400" indent="-228600">
              <a:defRPr sz="2400">
                <a:solidFill>
                  <a:schemeClr val="tx1"/>
                </a:solidFill>
                <a:latin typeface="Arial" charset="0"/>
                <a:ea typeface="ＭＳ Ｐゴシック" charset="0"/>
                <a:cs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cs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cs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cs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cs typeface="ＭＳ Ｐゴシック" charset="0"/>
              </a:defRPr>
            </a:lvl9pPr>
          </a:lstStyle>
          <a:p>
            <a:pPr eaLnBrk="1" hangingPunct="1"/>
            <a:endParaRPr lang="en-US" sz="2800" b="1"/>
          </a:p>
        </p:txBody>
      </p:sp>
    </p:spTree>
  </p:cSld>
  <p:clrMapOvr>
    <a:masterClrMapping/>
  </p:clrMapOvr>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05_12_Figure.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74818" y="1209354"/>
            <a:ext cx="4095982" cy="5267645"/>
          </a:xfrm>
          <a:prstGeom prst="rect">
            <a:avLst/>
          </a:prstGeom>
        </p:spPr>
      </p:pic>
      <p:sp>
        <p:nvSpPr>
          <p:cNvPr id="26625" name="Text Box 3"/>
          <p:cNvSpPr txBox="1">
            <a:spLocks noChangeArrowheads="1"/>
          </p:cNvSpPr>
          <p:nvPr/>
        </p:nvSpPr>
        <p:spPr bwMode="auto">
          <a:xfrm>
            <a:off x="152400" y="1752600"/>
            <a:ext cx="4724400" cy="414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cs typeface="ＭＳ Ｐゴシック" charset="0"/>
              </a:defRPr>
            </a:lvl2pPr>
            <a:lvl3pPr marL="1143000" indent="-228600">
              <a:defRPr sz="2400">
                <a:solidFill>
                  <a:schemeClr val="tx1"/>
                </a:solidFill>
                <a:latin typeface="Arial" charset="0"/>
                <a:ea typeface="ＭＳ Ｐゴシック" charset="0"/>
                <a:cs typeface="ＭＳ Ｐゴシック" charset="0"/>
              </a:defRPr>
            </a:lvl3pPr>
            <a:lvl4pPr marL="1600200" indent="-228600">
              <a:defRPr sz="2400">
                <a:solidFill>
                  <a:schemeClr val="tx1"/>
                </a:solidFill>
                <a:latin typeface="Arial" charset="0"/>
                <a:ea typeface="ＭＳ Ｐゴシック" charset="0"/>
                <a:cs typeface="ＭＳ Ｐゴシック" charset="0"/>
              </a:defRPr>
            </a:lvl4pPr>
            <a:lvl5pPr marL="2057400" indent="-228600">
              <a:defRPr sz="2400">
                <a:solidFill>
                  <a:schemeClr val="tx1"/>
                </a:solidFill>
                <a:latin typeface="Arial" charset="0"/>
                <a:ea typeface="ＭＳ Ｐゴシック" charset="0"/>
                <a:cs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cs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cs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cs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cs typeface="ＭＳ Ｐゴシック" charset="0"/>
              </a:defRPr>
            </a:lvl9pPr>
          </a:lstStyle>
          <a:p>
            <a:pPr eaLnBrk="1" hangingPunct="1">
              <a:spcBef>
                <a:spcPct val="50000"/>
              </a:spcBef>
            </a:pPr>
            <a:r>
              <a:rPr lang="en-US" sz="2800" b="1" dirty="0"/>
              <a:t>Resolving power</a:t>
            </a:r>
            <a:r>
              <a:rPr lang="en-US" sz="2800" b="1" dirty="0">
                <a:solidFill>
                  <a:schemeClr val="accent2"/>
                </a:solidFill>
              </a:rPr>
              <a:t>: When better, can distinguish objects that are closer together</a:t>
            </a:r>
          </a:p>
          <a:p>
            <a:pPr eaLnBrk="1" hangingPunct="1">
              <a:spcBef>
                <a:spcPct val="50000"/>
              </a:spcBef>
            </a:pPr>
            <a:r>
              <a:rPr lang="en-US" sz="2800" b="1" dirty="0"/>
              <a:t>Resolution</a:t>
            </a:r>
            <a:r>
              <a:rPr lang="en-US" sz="2800" b="1" dirty="0">
                <a:solidFill>
                  <a:schemeClr val="accent2"/>
                </a:solidFill>
              </a:rPr>
              <a:t> is proportional to wavelength and inversely proportional to telescope size</a:t>
            </a:r>
            <a:r>
              <a:rPr lang="en-US" sz="2800" b="1" dirty="0">
                <a:solidFill>
                  <a:schemeClr val="accent2"/>
                </a:solidFill>
                <a:cs typeface="Arial" charset="0"/>
              </a:rPr>
              <a:t>—</a:t>
            </a:r>
            <a:r>
              <a:rPr lang="en-US" sz="2800" b="1" dirty="0">
                <a:solidFill>
                  <a:schemeClr val="accent2"/>
                </a:solidFill>
              </a:rPr>
              <a:t>bigger is better!</a:t>
            </a:r>
          </a:p>
        </p:txBody>
      </p:sp>
      <p:sp>
        <p:nvSpPr>
          <p:cNvPr id="26626" name="Rectangle 6"/>
          <p:cNvSpPr>
            <a:spLocks noGrp="1" noChangeArrowheads="1"/>
          </p:cNvSpPr>
          <p:nvPr>
            <p:ph type="title"/>
          </p:nvPr>
        </p:nvSpPr>
        <p:spPr>
          <a:xfrm>
            <a:off x="685800" y="76200"/>
            <a:ext cx="7772400" cy="762000"/>
          </a:xfrm>
        </p:spPr>
        <p:txBody>
          <a:bodyPr/>
          <a:lstStyle/>
          <a:p>
            <a:pPr eaLnBrk="1" hangingPunct="1"/>
            <a:r>
              <a:rPr lang="en-US" dirty="0">
                <a:latin typeface="Arial" charset="0"/>
                <a:ea typeface="ＭＳ Ｐゴシック" charset="0"/>
              </a:rPr>
              <a:t>5.2 Telescope Size</a:t>
            </a:r>
          </a:p>
        </p:txBody>
      </p:sp>
    </p:spTree>
  </p:cSld>
  <p:clrMapOvr>
    <a:masterClrMapping/>
  </p:clrMapOvr>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05_13_FigureC.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66800" y="4350159"/>
            <a:ext cx="2994936" cy="2286000"/>
          </a:xfrm>
          <a:prstGeom prst="rect">
            <a:avLst/>
          </a:prstGeom>
        </p:spPr>
      </p:pic>
      <p:pic>
        <p:nvPicPr>
          <p:cNvPr id="6" name="Picture 5" descr="05_13_FigureD.jpg"/>
          <p:cNvPicPr>
            <a:picLocks noChangeAspect="1"/>
          </p:cNvPicPr>
          <p:nvPr/>
        </p:nvPicPr>
        <p:blipFill rotWithShape="1">
          <a:blip r:embed="rId4">
            <a:extLst>
              <a:ext uri="{28A0092B-C50C-407E-A947-70E740481C1C}">
                <a14:useLocalDpi xmlns:a14="http://schemas.microsoft.com/office/drawing/2010/main" val="0"/>
              </a:ext>
            </a:extLst>
          </a:blip>
          <a:srcRect b="2650"/>
          <a:stretch/>
        </p:blipFill>
        <p:spPr>
          <a:xfrm>
            <a:off x="5105400" y="4350159"/>
            <a:ext cx="2872697" cy="2286000"/>
          </a:xfrm>
          <a:prstGeom prst="rect">
            <a:avLst/>
          </a:prstGeom>
        </p:spPr>
      </p:pic>
      <p:sp>
        <p:nvSpPr>
          <p:cNvPr id="5" name="Text Box 3"/>
          <p:cNvSpPr txBox="1">
            <a:spLocks noChangeArrowheads="1"/>
          </p:cNvSpPr>
          <p:nvPr/>
        </p:nvSpPr>
        <p:spPr bwMode="auto">
          <a:xfrm>
            <a:off x="609600" y="762000"/>
            <a:ext cx="8229600" cy="1160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spcBef>
                <a:spcPct val="50000"/>
              </a:spcBef>
            </a:pPr>
            <a:r>
              <a:rPr lang="en-US" sz="2800" b="1" dirty="0">
                <a:solidFill>
                  <a:schemeClr val="accent2"/>
                </a:solidFill>
              </a:rPr>
              <a:t>Effect of improving resolution:</a:t>
            </a:r>
          </a:p>
          <a:p>
            <a:pPr algn="ctr" eaLnBrk="1" hangingPunct="1">
              <a:spcBef>
                <a:spcPct val="50000"/>
              </a:spcBef>
            </a:pPr>
            <a:r>
              <a:rPr lang="en-US" sz="2800" b="1" dirty="0">
                <a:solidFill>
                  <a:schemeClr val="accent2"/>
                </a:solidFill>
              </a:rPr>
              <a:t>(a) 10′;  (b) 1′; (c) 5″</a:t>
            </a:r>
            <a:r>
              <a:rPr lang="en-US" sz="2800" b="1" dirty="0">
                <a:solidFill>
                  <a:schemeClr val="accent2"/>
                </a:solidFill>
                <a:cs typeface="Arial" charset="0"/>
              </a:rPr>
              <a:t>; (d) 1</a:t>
            </a:r>
            <a:r>
              <a:rPr lang="en-US" sz="2800" b="1" dirty="0">
                <a:solidFill>
                  <a:schemeClr val="accent2"/>
                </a:solidFill>
                <a:ea typeface="Arial" charset="0"/>
                <a:cs typeface="Arial" charset="0"/>
              </a:rPr>
              <a:t>″</a:t>
            </a:r>
            <a:endParaRPr lang="en-US" sz="2800" b="1" dirty="0">
              <a:solidFill>
                <a:schemeClr val="accent2"/>
              </a:solidFill>
            </a:endParaRPr>
          </a:p>
        </p:txBody>
      </p:sp>
      <p:sp>
        <p:nvSpPr>
          <p:cNvPr id="28674" name="Rectangle 6"/>
          <p:cNvSpPr>
            <a:spLocks noGrp="1" noChangeArrowheads="1"/>
          </p:cNvSpPr>
          <p:nvPr>
            <p:ph type="title"/>
          </p:nvPr>
        </p:nvSpPr>
        <p:spPr>
          <a:xfrm>
            <a:off x="457200" y="111125"/>
            <a:ext cx="8229600" cy="685800"/>
          </a:xfrm>
        </p:spPr>
        <p:txBody>
          <a:bodyPr/>
          <a:lstStyle/>
          <a:p>
            <a:pPr eaLnBrk="1" hangingPunct="1"/>
            <a:r>
              <a:rPr lang="en-US" dirty="0">
                <a:latin typeface="Arial" charset="0"/>
                <a:ea typeface="ＭＳ Ｐゴシック" charset="0"/>
              </a:rPr>
              <a:t>5.2 Telescope Size</a:t>
            </a:r>
          </a:p>
        </p:txBody>
      </p:sp>
      <p:pic>
        <p:nvPicPr>
          <p:cNvPr id="2" name="Picture 1" descr="05_13_FigureA.jp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66800" y="1981200"/>
            <a:ext cx="2972854" cy="2286000"/>
          </a:xfrm>
          <a:prstGeom prst="rect">
            <a:avLst/>
          </a:prstGeom>
        </p:spPr>
      </p:pic>
      <p:pic>
        <p:nvPicPr>
          <p:cNvPr id="3" name="Picture 2" descr="05_13_FigureB.jpg"/>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105400" y="1981200"/>
            <a:ext cx="2978344" cy="2286000"/>
          </a:xfrm>
          <a:prstGeom prst="rect">
            <a:avLst/>
          </a:prstGeom>
        </p:spPr>
      </p:pic>
    </p:spTree>
    <p:extLst>
      <p:ext uri="{BB962C8B-B14F-4D97-AF65-F5344CB8AC3E}">
        <p14:creationId xmlns:p14="http://schemas.microsoft.com/office/powerpoint/2010/main" val="3146578589"/>
      </p:ext>
    </p:extLst>
  </p:cSld>
  <p:clrMapOvr>
    <a:masterClrMapping/>
  </p:clrMapOvr>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05_14_Figure.jpg"/>
          <p:cNvPicPr>
            <a:picLocks noChangeAspect="1"/>
          </p:cNvPicPr>
          <p:nvPr/>
        </p:nvPicPr>
        <p:blipFill rotWithShape="1">
          <a:blip r:embed="rId3">
            <a:extLst>
              <a:ext uri="{28A0092B-C50C-407E-A947-70E740481C1C}">
                <a14:useLocalDpi xmlns:a14="http://schemas.microsoft.com/office/drawing/2010/main" val="0"/>
              </a:ext>
            </a:extLst>
          </a:blip>
          <a:srcRect b="3704"/>
          <a:stretch/>
        </p:blipFill>
        <p:spPr>
          <a:xfrm>
            <a:off x="1013108" y="2394947"/>
            <a:ext cx="7108641" cy="3929653"/>
          </a:xfrm>
          <a:prstGeom prst="rect">
            <a:avLst/>
          </a:prstGeom>
        </p:spPr>
      </p:pic>
      <p:sp>
        <p:nvSpPr>
          <p:cNvPr id="30721" name="Text Box 3"/>
          <p:cNvSpPr txBox="1">
            <a:spLocks noChangeArrowheads="1"/>
          </p:cNvSpPr>
          <p:nvPr/>
        </p:nvSpPr>
        <p:spPr bwMode="auto">
          <a:xfrm>
            <a:off x="609600" y="914400"/>
            <a:ext cx="7924800" cy="1373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cs typeface="ＭＳ Ｐゴシック" charset="0"/>
              </a:defRPr>
            </a:lvl2pPr>
            <a:lvl3pPr marL="1143000" indent="-228600">
              <a:defRPr sz="2400">
                <a:solidFill>
                  <a:schemeClr val="tx1"/>
                </a:solidFill>
                <a:latin typeface="Arial" charset="0"/>
                <a:ea typeface="ＭＳ Ｐゴシック" charset="0"/>
                <a:cs typeface="ＭＳ Ｐゴシック" charset="0"/>
              </a:defRPr>
            </a:lvl3pPr>
            <a:lvl4pPr marL="1600200" indent="-228600">
              <a:defRPr sz="2400">
                <a:solidFill>
                  <a:schemeClr val="tx1"/>
                </a:solidFill>
                <a:latin typeface="Arial" charset="0"/>
                <a:ea typeface="ＭＳ Ｐゴシック" charset="0"/>
                <a:cs typeface="ＭＳ Ｐゴシック" charset="0"/>
              </a:defRPr>
            </a:lvl4pPr>
            <a:lvl5pPr marL="2057400" indent="-228600">
              <a:defRPr sz="2400">
                <a:solidFill>
                  <a:schemeClr val="tx1"/>
                </a:solidFill>
                <a:latin typeface="Arial" charset="0"/>
                <a:ea typeface="ＭＳ Ｐゴシック" charset="0"/>
                <a:cs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cs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cs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cs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cs typeface="ＭＳ Ｐゴシック" charset="0"/>
              </a:defRPr>
            </a:lvl9pPr>
          </a:lstStyle>
          <a:p>
            <a:pPr eaLnBrk="1" hangingPunct="1">
              <a:spcBef>
                <a:spcPct val="50000"/>
              </a:spcBef>
            </a:pPr>
            <a:r>
              <a:rPr lang="en-US" sz="2800" b="1">
                <a:solidFill>
                  <a:schemeClr val="accent2"/>
                </a:solidFill>
              </a:rPr>
              <a:t>Image acquisition: Charge-coupled devices (</a:t>
            </a:r>
            <a:r>
              <a:rPr lang="en-US" sz="2800" b="1"/>
              <a:t>CCDs</a:t>
            </a:r>
            <a:r>
              <a:rPr lang="en-US" sz="2800" b="1">
                <a:solidFill>
                  <a:schemeClr val="accent2"/>
                </a:solidFill>
              </a:rPr>
              <a:t>) are electronic devices, which can be quickly read out and reset</a:t>
            </a:r>
          </a:p>
        </p:txBody>
      </p:sp>
      <p:sp>
        <p:nvSpPr>
          <p:cNvPr id="30722" name="Rectangle 6"/>
          <p:cNvSpPr>
            <a:spLocks noGrp="1" noChangeArrowheads="1"/>
          </p:cNvSpPr>
          <p:nvPr>
            <p:ph type="title"/>
          </p:nvPr>
        </p:nvSpPr>
        <p:spPr>
          <a:xfrm>
            <a:off x="685800" y="70821"/>
            <a:ext cx="7772400" cy="762000"/>
          </a:xfrm>
        </p:spPr>
        <p:txBody>
          <a:bodyPr/>
          <a:lstStyle/>
          <a:p>
            <a:pPr eaLnBrk="1" hangingPunct="1"/>
            <a:r>
              <a:rPr lang="en-US" dirty="0">
                <a:latin typeface="Arial" charset="0"/>
                <a:ea typeface="ＭＳ Ｐゴシック" charset="0"/>
              </a:rPr>
              <a:t>5.3 Images and Detectors</a:t>
            </a:r>
          </a:p>
        </p:txBody>
      </p:sp>
    </p:spTree>
  </p:cSld>
  <p:clrMapOvr>
    <a:masterClrMapping/>
  </p:clrMapOvr>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05_15_Figure.jpg"/>
          <p:cNvPicPr>
            <a:picLocks noChangeAspect="1"/>
          </p:cNvPicPr>
          <p:nvPr/>
        </p:nvPicPr>
        <p:blipFill rotWithShape="1">
          <a:blip r:embed="rId3">
            <a:extLst>
              <a:ext uri="{28A0092B-C50C-407E-A947-70E740481C1C}">
                <a14:useLocalDpi xmlns:a14="http://schemas.microsoft.com/office/drawing/2010/main" val="0"/>
              </a:ext>
            </a:extLst>
          </a:blip>
          <a:srcRect b="6659"/>
          <a:stretch/>
        </p:blipFill>
        <p:spPr>
          <a:xfrm>
            <a:off x="266700" y="2561265"/>
            <a:ext cx="8601456" cy="2606040"/>
          </a:xfrm>
          <a:prstGeom prst="rect">
            <a:avLst/>
          </a:prstGeom>
        </p:spPr>
      </p:pic>
      <p:sp>
        <p:nvSpPr>
          <p:cNvPr id="32769" name="Text Box 3"/>
          <p:cNvSpPr txBox="1">
            <a:spLocks noChangeArrowheads="1"/>
          </p:cNvSpPr>
          <p:nvPr/>
        </p:nvSpPr>
        <p:spPr bwMode="auto">
          <a:xfrm>
            <a:off x="381000" y="1066800"/>
            <a:ext cx="8534400" cy="946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cs typeface="ＭＳ Ｐゴシック" charset="0"/>
              </a:defRPr>
            </a:lvl2pPr>
            <a:lvl3pPr marL="1143000" indent="-228600">
              <a:defRPr sz="2400">
                <a:solidFill>
                  <a:schemeClr val="tx1"/>
                </a:solidFill>
                <a:latin typeface="Arial" charset="0"/>
                <a:ea typeface="ＭＳ Ｐゴシック" charset="0"/>
                <a:cs typeface="ＭＳ Ｐゴシック" charset="0"/>
              </a:defRPr>
            </a:lvl3pPr>
            <a:lvl4pPr marL="1600200" indent="-228600">
              <a:defRPr sz="2400">
                <a:solidFill>
                  <a:schemeClr val="tx1"/>
                </a:solidFill>
                <a:latin typeface="Arial" charset="0"/>
                <a:ea typeface="ＭＳ Ｐゴシック" charset="0"/>
                <a:cs typeface="ＭＳ Ｐゴシック" charset="0"/>
              </a:defRPr>
            </a:lvl4pPr>
            <a:lvl5pPr marL="2057400" indent="-228600">
              <a:defRPr sz="2400">
                <a:solidFill>
                  <a:schemeClr val="tx1"/>
                </a:solidFill>
                <a:latin typeface="Arial" charset="0"/>
                <a:ea typeface="ＭＳ Ｐゴシック" charset="0"/>
                <a:cs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cs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cs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cs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cs typeface="ＭＳ Ｐゴシック" charset="0"/>
              </a:defRPr>
            </a:lvl9pPr>
          </a:lstStyle>
          <a:p>
            <a:pPr eaLnBrk="1" hangingPunct="1">
              <a:spcBef>
                <a:spcPct val="50000"/>
              </a:spcBef>
            </a:pPr>
            <a:r>
              <a:rPr lang="en-US" sz="2800" b="1"/>
              <a:t>Image processing</a:t>
            </a:r>
            <a:r>
              <a:rPr lang="en-US" sz="2800" b="1">
                <a:solidFill>
                  <a:schemeClr val="accent2"/>
                </a:solidFill>
              </a:rPr>
              <a:t> by computers can sharpen images</a:t>
            </a:r>
          </a:p>
        </p:txBody>
      </p:sp>
      <p:sp>
        <p:nvSpPr>
          <p:cNvPr id="32770" name="Rectangle 6"/>
          <p:cNvSpPr>
            <a:spLocks noGrp="1" noChangeArrowheads="1"/>
          </p:cNvSpPr>
          <p:nvPr>
            <p:ph type="title"/>
          </p:nvPr>
        </p:nvSpPr>
        <p:spPr>
          <a:xfrm>
            <a:off x="685800" y="41275"/>
            <a:ext cx="7772400" cy="838200"/>
          </a:xfrm>
        </p:spPr>
        <p:txBody>
          <a:bodyPr/>
          <a:lstStyle/>
          <a:p>
            <a:pPr eaLnBrk="1" hangingPunct="1"/>
            <a:r>
              <a:rPr lang="en-US">
                <a:latin typeface="Arial" charset="0"/>
                <a:ea typeface="ＭＳ Ｐゴシック" charset="0"/>
              </a:rPr>
              <a:t>5.3 Images and Detectors</a:t>
            </a:r>
          </a:p>
        </p:txBody>
      </p:sp>
    </p:spTree>
  </p:cSld>
  <p:clrMapOvr>
    <a:masterClrMapping/>
  </p:clrMapOvr>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05_16_Figure_Anno.jpg"/>
          <p:cNvPicPr>
            <a:picLocks noChangeAspect="1"/>
          </p:cNvPicPr>
          <p:nvPr/>
        </p:nvPicPr>
        <p:blipFill rotWithShape="1">
          <a:blip r:embed="rId3">
            <a:extLst>
              <a:ext uri="{28A0092B-C50C-407E-A947-70E740481C1C}">
                <a14:useLocalDpi xmlns:a14="http://schemas.microsoft.com/office/drawing/2010/main" val="0"/>
              </a:ext>
            </a:extLst>
          </a:blip>
          <a:srcRect b="3316"/>
          <a:stretch/>
        </p:blipFill>
        <p:spPr>
          <a:xfrm>
            <a:off x="877580" y="1671448"/>
            <a:ext cx="7362309" cy="4641228"/>
          </a:xfrm>
          <a:prstGeom prst="rect">
            <a:avLst/>
          </a:prstGeom>
        </p:spPr>
      </p:pic>
      <p:sp>
        <p:nvSpPr>
          <p:cNvPr id="34817" name="Text Box 3"/>
          <p:cNvSpPr txBox="1">
            <a:spLocks noChangeArrowheads="1"/>
          </p:cNvSpPr>
          <p:nvPr/>
        </p:nvSpPr>
        <p:spPr bwMode="auto">
          <a:xfrm>
            <a:off x="381000" y="1004888"/>
            <a:ext cx="8229600"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cs typeface="ＭＳ Ｐゴシック" charset="0"/>
              </a:defRPr>
            </a:lvl2pPr>
            <a:lvl3pPr marL="1143000" indent="-228600">
              <a:defRPr sz="2400">
                <a:solidFill>
                  <a:schemeClr val="tx1"/>
                </a:solidFill>
                <a:latin typeface="Arial" charset="0"/>
                <a:ea typeface="ＭＳ Ｐゴシック" charset="0"/>
                <a:cs typeface="ＭＳ Ｐゴシック" charset="0"/>
              </a:defRPr>
            </a:lvl3pPr>
            <a:lvl4pPr marL="1600200" indent="-228600">
              <a:defRPr sz="2400">
                <a:solidFill>
                  <a:schemeClr val="tx1"/>
                </a:solidFill>
                <a:latin typeface="Arial" charset="0"/>
                <a:ea typeface="ＭＳ Ｐゴシック" charset="0"/>
                <a:cs typeface="ＭＳ Ｐゴシック" charset="0"/>
              </a:defRPr>
            </a:lvl4pPr>
            <a:lvl5pPr marL="2057400" indent="-228600">
              <a:defRPr sz="2400">
                <a:solidFill>
                  <a:schemeClr val="tx1"/>
                </a:solidFill>
                <a:latin typeface="Arial" charset="0"/>
                <a:ea typeface="ＭＳ Ｐゴシック" charset="0"/>
                <a:cs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cs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cs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cs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cs typeface="ＭＳ Ｐゴシック" charset="0"/>
              </a:defRPr>
            </a:lvl9pPr>
          </a:lstStyle>
          <a:p>
            <a:pPr eaLnBrk="1" hangingPunct="1">
              <a:spcBef>
                <a:spcPct val="50000"/>
              </a:spcBef>
            </a:pPr>
            <a:r>
              <a:rPr lang="en-US" sz="2800" b="1"/>
              <a:t>Atmospheric blurring is</a:t>
            </a:r>
            <a:r>
              <a:rPr lang="en-US" sz="2800" b="1">
                <a:solidFill>
                  <a:schemeClr val="accent2"/>
                </a:solidFill>
              </a:rPr>
              <a:t> due to air movements</a:t>
            </a:r>
          </a:p>
        </p:txBody>
      </p:sp>
      <p:sp>
        <p:nvSpPr>
          <p:cNvPr id="34818" name="Rectangle 6"/>
          <p:cNvSpPr>
            <a:spLocks noGrp="1" noChangeArrowheads="1"/>
          </p:cNvSpPr>
          <p:nvPr>
            <p:ph type="title"/>
          </p:nvPr>
        </p:nvSpPr>
        <p:spPr>
          <a:xfrm>
            <a:off x="457200" y="0"/>
            <a:ext cx="8229600" cy="914400"/>
          </a:xfrm>
        </p:spPr>
        <p:txBody>
          <a:bodyPr/>
          <a:lstStyle/>
          <a:p>
            <a:pPr eaLnBrk="1" hangingPunct="1"/>
            <a:r>
              <a:rPr lang="en-US">
                <a:latin typeface="Arial" charset="0"/>
                <a:ea typeface="ＭＳ Ｐゴシック" charset="0"/>
              </a:rPr>
              <a:t>5.4 High-Resolution Astronomy</a:t>
            </a:r>
          </a:p>
        </p:txBody>
      </p:sp>
    </p:spTree>
  </p:cSld>
  <p:clrMapOvr>
    <a:masterClrMapping/>
  </p:clrMapOvr>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05_17_Figure.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66700" y="3342955"/>
            <a:ext cx="8601456" cy="2712720"/>
          </a:xfrm>
          <a:prstGeom prst="rect">
            <a:avLst/>
          </a:prstGeom>
        </p:spPr>
      </p:pic>
      <p:sp>
        <p:nvSpPr>
          <p:cNvPr id="36865" name="Text Box 2"/>
          <p:cNvSpPr txBox="1">
            <a:spLocks noChangeArrowheads="1"/>
          </p:cNvSpPr>
          <p:nvPr/>
        </p:nvSpPr>
        <p:spPr bwMode="auto">
          <a:xfrm>
            <a:off x="381000" y="819150"/>
            <a:ext cx="7848600" cy="2228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cs typeface="ＭＳ Ｐゴシック" charset="0"/>
              </a:defRPr>
            </a:lvl2pPr>
            <a:lvl3pPr marL="1143000" indent="-228600">
              <a:defRPr sz="2400">
                <a:solidFill>
                  <a:schemeClr val="tx1"/>
                </a:solidFill>
                <a:latin typeface="Arial" charset="0"/>
                <a:ea typeface="ＭＳ Ｐゴシック" charset="0"/>
                <a:cs typeface="ＭＳ Ｐゴシック" charset="0"/>
              </a:defRPr>
            </a:lvl3pPr>
            <a:lvl4pPr marL="1600200" indent="-228600">
              <a:defRPr sz="2400">
                <a:solidFill>
                  <a:schemeClr val="tx1"/>
                </a:solidFill>
                <a:latin typeface="Arial" charset="0"/>
                <a:ea typeface="ＭＳ Ｐゴシック" charset="0"/>
                <a:cs typeface="ＭＳ Ｐゴシック" charset="0"/>
              </a:defRPr>
            </a:lvl4pPr>
            <a:lvl5pPr marL="2057400" indent="-228600">
              <a:defRPr sz="2400">
                <a:solidFill>
                  <a:schemeClr val="tx1"/>
                </a:solidFill>
                <a:latin typeface="Arial" charset="0"/>
                <a:ea typeface="ＭＳ Ｐゴシック" charset="0"/>
                <a:cs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cs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cs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cs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cs typeface="ＭＳ Ｐゴシック" charset="0"/>
              </a:defRPr>
            </a:lvl9pPr>
          </a:lstStyle>
          <a:p>
            <a:pPr eaLnBrk="1" hangingPunct="1">
              <a:spcBef>
                <a:spcPct val="50000"/>
              </a:spcBef>
            </a:pPr>
            <a:r>
              <a:rPr lang="en-US" sz="2800" b="1">
                <a:solidFill>
                  <a:schemeClr val="accent2"/>
                </a:solidFill>
              </a:rPr>
              <a:t>Solutions:</a:t>
            </a:r>
          </a:p>
          <a:p>
            <a:pPr eaLnBrk="1" hangingPunct="1">
              <a:spcBef>
                <a:spcPct val="50000"/>
              </a:spcBef>
              <a:buFontTx/>
              <a:buChar char="•"/>
            </a:pPr>
            <a:r>
              <a:rPr lang="en-US" sz="2800" b="1">
                <a:solidFill>
                  <a:schemeClr val="accent2"/>
                </a:solidFill>
              </a:rPr>
              <a:t> Put telescopes on mountaintops, especially in deserts</a:t>
            </a:r>
          </a:p>
          <a:p>
            <a:pPr eaLnBrk="1" hangingPunct="1">
              <a:spcBef>
                <a:spcPct val="50000"/>
              </a:spcBef>
              <a:buFontTx/>
              <a:buChar char="•"/>
            </a:pPr>
            <a:r>
              <a:rPr lang="en-US" sz="2800" b="1">
                <a:solidFill>
                  <a:schemeClr val="accent2"/>
                </a:solidFill>
              </a:rPr>
              <a:t> Put telescopes in space</a:t>
            </a:r>
          </a:p>
        </p:txBody>
      </p:sp>
      <p:sp>
        <p:nvSpPr>
          <p:cNvPr id="36866" name="Rectangle 4"/>
          <p:cNvSpPr>
            <a:spLocks noGrp="1" noChangeArrowheads="1"/>
          </p:cNvSpPr>
          <p:nvPr>
            <p:ph type="title"/>
          </p:nvPr>
        </p:nvSpPr>
        <p:spPr>
          <a:xfrm>
            <a:off x="457200" y="0"/>
            <a:ext cx="8229600" cy="914400"/>
          </a:xfrm>
        </p:spPr>
        <p:txBody>
          <a:bodyPr/>
          <a:lstStyle/>
          <a:p>
            <a:pPr eaLnBrk="1" hangingPunct="1"/>
            <a:r>
              <a:rPr lang="en-US">
                <a:latin typeface="Arial" charset="0"/>
                <a:ea typeface="ＭＳ Ｐゴシック" charset="0"/>
              </a:rPr>
              <a:t>5.4 High-Resolution Astronomy</a:t>
            </a:r>
          </a:p>
        </p:txBody>
      </p:sp>
    </p:spTree>
  </p:cSld>
  <p:clrMapOvr>
    <a:masterClrMapping/>
  </p:clrMapOvr>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05_18_Figure.jpg"/>
          <p:cNvPicPr>
            <a:picLocks noChangeAspect="1"/>
          </p:cNvPicPr>
          <p:nvPr/>
        </p:nvPicPr>
        <p:blipFill rotWithShape="1">
          <a:blip r:embed="rId3">
            <a:extLst>
              <a:ext uri="{28A0092B-C50C-407E-A947-70E740481C1C}">
                <a14:useLocalDpi xmlns:a14="http://schemas.microsoft.com/office/drawing/2010/main" val="0"/>
              </a:ext>
            </a:extLst>
          </a:blip>
          <a:srcRect b="3763"/>
          <a:stretch/>
        </p:blipFill>
        <p:spPr>
          <a:xfrm>
            <a:off x="1013108" y="2477780"/>
            <a:ext cx="7108641" cy="3801184"/>
          </a:xfrm>
          <a:prstGeom prst="rect">
            <a:avLst/>
          </a:prstGeom>
        </p:spPr>
      </p:pic>
      <p:sp>
        <p:nvSpPr>
          <p:cNvPr id="38913" name="Text Box 3"/>
          <p:cNvSpPr txBox="1">
            <a:spLocks noChangeArrowheads="1"/>
          </p:cNvSpPr>
          <p:nvPr/>
        </p:nvSpPr>
        <p:spPr bwMode="auto">
          <a:xfrm>
            <a:off x="647700" y="1219200"/>
            <a:ext cx="7848600" cy="946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cs typeface="ＭＳ Ｐゴシック" charset="0"/>
              </a:defRPr>
            </a:lvl2pPr>
            <a:lvl3pPr marL="1143000" indent="-228600">
              <a:defRPr sz="2400">
                <a:solidFill>
                  <a:schemeClr val="tx1"/>
                </a:solidFill>
                <a:latin typeface="Arial" charset="0"/>
                <a:ea typeface="ＭＳ Ｐゴシック" charset="0"/>
                <a:cs typeface="ＭＳ Ｐゴシック" charset="0"/>
              </a:defRPr>
            </a:lvl3pPr>
            <a:lvl4pPr marL="1600200" indent="-228600">
              <a:defRPr sz="2400">
                <a:solidFill>
                  <a:schemeClr val="tx1"/>
                </a:solidFill>
                <a:latin typeface="Arial" charset="0"/>
                <a:ea typeface="ＭＳ Ｐゴシック" charset="0"/>
                <a:cs typeface="ＭＳ Ｐゴシック" charset="0"/>
              </a:defRPr>
            </a:lvl4pPr>
            <a:lvl5pPr marL="2057400" indent="-228600">
              <a:defRPr sz="2400">
                <a:solidFill>
                  <a:schemeClr val="tx1"/>
                </a:solidFill>
                <a:latin typeface="Arial" charset="0"/>
                <a:ea typeface="ＭＳ Ｐゴシック" charset="0"/>
                <a:cs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cs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cs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cs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cs typeface="ＭＳ Ｐゴシック" charset="0"/>
              </a:defRPr>
            </a:lvl9pPr>
          </a:lstStyle>
          <a:p>
            <a:pPr eaLnBrk="1" hangingPunct="1">
              <a:spcBef>
                <a:spcPct val="50000"/>
              </a:spcBef>
            </a:pPr>
            <a:r>
              <a:rPr lang="en-US" sz="2800" b="1"/>
              <a:t>Active optics: </a:t>
            </a:r>
            <a:r>
              <a:rPr lang="en-US" sz="2800" b="1">
                <a:solidFill>
                  <a:schemeClr val="accent2"/>
                </a:solidFill>
              </a:rPr>
              <a:t>Control mirrors based on temperature and orientation</a:t>
            </a:r>
          </a:p>
        </p:txBody>
      </p:sp>
      <p:sp>
        <p:nvSpPr>
          <p:cNvPr id="38914" name="Rectangle 6"/>
          <p:cNvSpPr>
            <a:spLocks noGrp="1" noChangeArrowheads="1"/>
          </p:cNvSpPr>
          <p:nvPr>
            <p:ph type="title"/>
          </p:nvPr>
        </p:nvSpPr>
        <p:spPr>
          <a:xfrm>
            <a:off x="457200" y="0"/>
            <a:ext cx="8229600" cy="914400"/>
          </a:xfrm>
        </p:spPr>
        <p:txBody>
          <a:bodyPr/>
          <a:lstStyle/>
          <a:p>
            <a:pPr eaLnBrk="1" hangingPunct="1"/>
            <a:r>
              <a:rPr lang="en-US">
                <a:latin typeface="Arial" charset="0"/>
                <a:ea typeface="ＭＳ Ｐゴシック" charset="0"/>
              </a:rPr>
              <a:t>5.4 High-Resolution Astronomy</a:t>
            </a:r>
          </a:p>
        </p:txBody>
      </p:sp>
    </p:spTree>
  </p:cSld>
  <p:clrMapOvr>
    <a:masterClrMapping/>
  </p:clrMapOvr>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Rectangle 8"/>
          <p:cNvSpPr>
            <a:spLocks noGrp="1" noChangeArrowheads="1"/>
          </p:cNvSpPr>
          <p:nvPr>
            <p:ph type="title"/>
          </p:nvPr>
        </p:nvSpPr>
        <p:spPr>
          <a:xfrm>
            <a:off x="457200" y="0"/>
            <a:ext cx="8229600" cy="1600200"/>
          </a:xfrm>
        </p:spPr>
        <p:txBody>
          <a:bodyPr/>
          <a:lstStyle/>
          <a:p>
            <a:pPr eaLnBrk="1" hangingPunct="1"/>
            <a:r>
              <a:rPr lang="en-US" sz="4800">
                <a:latin typeface="Arial" charset="0"/>
                <a:ea typeface="ＭＳ Ｐゴシック" charset="0"/>
              </a:rPr>
              <a:t>Chapter 5</a:t>
            </a:r>
            <a:br>
              <a:rPr lang="en-US" sz="4800">
                <a:latin typeface="Arial" charset="0"/>
                <a:ea typeface="ＭＳ Ｐゴシック" charset="0"/>
              </a:rPr>
            </a:br>
            <a:r>
              <a:rPr lang="en-US" sz="4800">
                <a:latin typeface="Arial" charset="0"/>
                <a:ea typeface="ＭＳ Ｐゴシック" charset="0"/>
              </a:rPr>
              <a:t>Telescopes</a:t>
            </a:r>
          </a:p>
        </p:txBody>
      </p:sp>
      <p:pic>
        <p:nvPicPr>
          <p:cNvPr id="7" name="Picture 6" descr="05_00_CO.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624736" y="1676400"/>
            <a:ext cx="3888433" cy="4983056"/>
          </a:xfrm>
          <a:prstGeom prst="rect">
            <a:avLst/>
          </a:prstGeom>
        </p:spPr>
      </p:pic>
    </p:spTree>
  </p:cSld>
  <p:clrMapOvr>
    <a:masterClrMapping/>
  </p:clrMapOvr>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05_19_Figure.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57676" y="2176695"/>
            <a:ext cx="7819505" cy="4233950"/>
          </a:xfrm>
          <a:prstGeom prst="rect">
            <a:avLst/>
          </a:prstGeom>
        </p:spPr>
      </p:pic>
      <p:sp>
        <p:nvSpPr>
          <p:cNvPr id="40961" name="Text Box 3"/>
          <p:cNvSpPr txBox="1">
            <a:spLocks noChangeArrowheads="1"/>
          </p:cNvSpPr>
          <p:nvPr/>
        </p:nvSpPr>
        <p:spPr bwMode="auto">
          <a:xfrm>
            <a:off x="228600" y="1035050"/>
            <a:ext cx="8534400" cy="946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cs typeface="ＭＳ Ｐゴシック" charset="0"/>
              </a:defRPr>
            </a:lvl2pPr>
            <a:lvl3pPr marL="1143000" indent="-228600">
              <a:defRPr sz="2400">
                <a:solidFill>
                  <a:schemeClr val="tx1"/>
                </a:solidFill>
                <a:latin typeface="Arial" charset="0"/>
                <a:ea typeface="ＭＳ Ｐゴシック" charset="0"/>
                <a:cs typeface="ＭＳ Ｐゴシック" charset="0"/>
              </a:defRPr>
            </a:lvl3pPr>
            <a:lvl4pPr marL="1600200" indent="-228600">
              <a:defRPr sz="2400">
                <a:solidFill>
                  <a:schemeClr val="tx1"/>
                </a:solidFill>
                <a:latin typeface="Arial" charset="0"/>
                <a:ea typeface="ＭＳ Ｐゴシック" charset="0"/>
                <a:cs typeface="ＭＳ Ｐゴシック" charset="0"/>
              </a:defRPr>
            </a:lvl4pPr>
            <a:lvl5pPr marL="2057400" indent="-228600">
              <a:defRPr sz="2400">
                <a:solidFill>
                  <a:schemeClr val="tx1"/>
                </a:solidFill>
                <a:latin typeface="Arial" charset="0"/>
                <a:ea typeface="ＭＳ Ｐゴシック" charset="0"/>
                <a:cs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cs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cs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cs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cs typeface="ＭＳ Ｐゴシック" charset="0"/>
              </a:defRPr>
            </a:lvl9pPr>
          </a:lstStyle>
          <a:p>
            <a:pPr eaLnBrk="1" hangingPunct="1">
              <a:spcBef>
                <a:spcPct val="50000"/>
              </a:spcBef>
            </a:pPr>
            <a:r>
              <a:rPr lang="en-US" sz="2800" b="1"/>
              <a:t>Adaptive optics</a:t>
            </a:r>
            <a:r>
              <a:rPr lang="en-US" sz="2800" b="1">
                <a:solidFill>
                  <a:schemeClr val="accent2"/>
                </a:solidFill>
              </a:rPr>
              <a:t>: Track atmospheric changes with laser; adjust mirrors in real time</a:t>
            </a:r>
          </a:p>
        </p:txBody>
      </p:sp>
      <p:sp>
        <p:nvSpPr>
          <p:cNvPr id="40962" name="Rectangle 6"/>
          <p:cNvSpPr>
            <a:spLocks noGrp="1" noChangeArrowheads="1"/>
          </p:cNvSpPr>
          <p:nvPr>
            <p:ph type="title"/>
          </p:nvPr>
        </p:nvSpPr>
        <p:spPr>
          <a:xfrm>
            <a:off x="457200" y="41275"/>
            <a:ext cx="8229600" cy="838200"/>
          </a:xfrm>
        </p:spPr>
        <p:txBody>
          <a:bodyPr/>
          <a:lstStyle/>
          <a:p>
            <a:pPr eaLnBrk="1" hangingPunct="1"/>
            <a:r>
              <a:rPr lang="en-US">
                <a:latin typeface="Arial" charset="0"/>
                <a:ea typeface="ＭＳ Ｐゴシック" charset="0"/>
              </a:rPr>
              <a:t>5.4 High-Resolution Astronomy</a:t>
            </a:r>
          </a:p>
        </p:txBody>
      </p:sp>
    </p:spTree>
  </p:cSld>
  <p:clrMapOvr>
    <a:masterClrMapping/>
  </p:clrMapOvr>
  <p:timing>
    <p:tnLst>
      <p:par>
        <p:cTn xmlns:p14="http://schemas.microsoft.com/office/powerpoint/2010/mai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05_20_Figure.jpg"/>
          <p:cNvPicPr>
            <a:picLocks noChangeAspect="1"/>
          </p:cNvPicPr>
          <p:nvPr/>
        </p:nvPicPr>
        <p:blipFill rotWithShape="1">
          <a:blip r:embed="rId3">
            <a:extLst>
              <a:ext uri="{28A0092B-C50C-407E-A947-70E740481C1C}">
                <a14:useLocalDpi xmlns:a14="http://schemas.microsoft.com/office/drawing/2010/main" val="0"/>
              </a:ext>
            </a:extLst>
          </a:blip>
          <a:srcRect b="2804"/>
          <a:stretch/>
        </p:blipFill>
        <p:spPr>
          <a:xfrm>
            <a:off x="4259915" y="1066800"/>
            <a:ext cx="4352846" cy="5327703"/>
          </a:xfrm>
          <a:prstGeom prst="rect">
            <a:avLst/>
          </a:prstGeom>
        </p:spPr>
      </p:pic>
      <p:sp>
        <p:nvSpPr>
          <p:cNvPr id="43009" name="Rectangle 4"/>
          <p:cNvSpPr>
            <a:spLocks noGrp="1" noChangeArrowheads="1"/>
          </p:cNvSpPr>
          <p:nvPr>
            <p:ph type="title"/>
          </p:nvPr>
        </p:nvSpPr>
        <p:spPr>
          <a:xfrm>
            <a:off x="457200" y="0"/>
            <a:ext cx="8229600" cy="914400"/>
          </a:xfrm>
        </p:spPr>
        <p:txBody>
          <a:bodyPr/>
          <a:lstStyle/>
          <a:p>
            <a:pPr algn="l" eaLnBrk="1" hangingPunct="1"/>
            <a:r>
              <a:rPr lang="en-US">
                <a:latin typeface="Arial" charset="0"/>
                <a:ea typeface="ＭＳ Ｐゴシック" charset="0"/>
              </a:rPr>
              <a:t>5.4 High-Resolution Astronomy</a:t>
            </a:r>
          </a:p>
        </p:txBody>
      </p:sp>
      <p:sp>
        <p:nvSpPr>
          <p:cNvPr id="43010" name="Text Box 5"/>
          <p:cNvSpPr txBox="1">
            <a:spLocks noChangeArrowheads="1"/>
          </p:cNvSpPr>
          <p:nvPr/>
        </p:nvSpPr>
        <p:spPr bwMode="auto">
          <a:xfrm>
            <a:off x="457200" y="1430338"/>
            <a:ext cx="3276600" cy="2227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cs typeface="ＭＳ Ｐゴシック" charset="0"/>
              </a:defRPr>
            </a:lvl2pPr>
            <a:lvl3pPr marL="1143000" indent="-228600">
              <a:defRPr sz="2400">
                <a:solidFill>
                  <a:schemeClr val="tx1"/>
                </a:solidFill>
                <a:latin typeface="Arial" charset="0"/>
                <a:ea typeface="ＭＳ Ｐゴシック" charset="0"/>
                <a:cs typeface="ＭＳ Ｐゴシック" charset="0"/>
              </a:defRPr>
            </a:lvl3pPr>
            <a:lvl4pPr marL="1600200" indent="-228600">
              <a:defRPr sz="2400">
                <a:solidFill>
                  <a:schemeClr val="tx1"/>
                </a:solidFill>
                <a:latin typeface="Arial" charset="0"/>
                <a:ea typeface="ＭＳ Ｐゴシック" charset="0"/>
                <a:cs typeface="ＭＳ Ｐゴシック" charset="0"/>
              </a:defRPr>
            </a:lvl4pPr>
            <a:lvl5pPr marL="2057400" indent="-228600">
              <a:defRPr sz="2400">
                <a:solidFill>
                  <a:schemeClr val="tx1"/>
                </a:solidFill>
                <a:latin typeface="Arial" charset="0"/>
                <a:ea typeface="ＭＳ Ｐゴシック" charset="0"/>
                <a:cs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cs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cs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cs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cs typeface="ＭＳ Ｐゴシック" charset="0"/>
              </a:defRPr>
            </a:lvl9pPr>
          </a:lstStyle>
          <a:p>
            <a:pPr eaLnBrk="1" hangingPunct="1">
              <a:spcBef>
                <a:spcPct val="50000"/>
              </a:spcBef>
            </a:pPr>
            <a:r>
              <a:rPr lang="en-US" sz="2800" b="1">
                <a:solidFill>
                  <a:schemeClr val="accent2"/>
                </a:solidFill>
              </a:rPr>
              <a:t>These images show the improvements possible with adaptive optics</a:t>
            </a:r>
          </a:p>
        </p:txBody>
      </p:sp>
    </p:spTree>
  </p:cSld>
  <p:clrMapOvr>
    <a:masterClrMapping/>
  </p:clrMapOvr>
  <p:timing>
    <p:tnLst>
      <p:par>
        <p:cTn xmlns:p14="http://schemas.microsoft.com/office/powerpoint/2010/mai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05_21_Figure.jpg"/>
          <p:cNvPicPr>
            <a:picLocks noChangeAspect="1"/>
          </p:cNvPicPr>
          <p:nvPr/>
        </p:nvPicPr>
        <p:blipFill rotWithShape="1">
          <a:blip r:embed="rId3">
            <a:extLst>
              <a:ext uri="{28A0092B-C50C-407E-A947-70E740481C1C}">
                <a14:useLocalDpi xmlns:a14="http://schemas.microsoft.com/office/drawing/2010/main" val="0"/>
              </a:ext>
            </a:extLst>
          </a:blip>
          <a:srcRect b="3937"/>
          <a:stretch/>
        </p:blipFill>
        <p:spPr>
          <a:xfrm>
            <a:off x="1897015" y="3714110"/>
            <a:ext cx="5340827" cy="2770720"/>
          </a:xfrm>
          <a:prstGeom prst="rect">
            <a:avLst/>
          </a:prstGeom>
        </p:spPr>
      </p:pic>
      <p:sp>
        <p:nvSpPr>
          <p:cNvPr id="45057" name="Text Box 2"/>
          <p:cNvSpPr txBox="1">
            <a:spLocks noChangeArrowheads="1"/>
          </p:cNvSpPr>
          <p:nvPr/>
        </p:nvSpPr>
        <p:spPr bwMode="auto">
          <a:xfrm>
            <a:off x="533400" y="0"/>
            <a:ext cx="807720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cs typeface="ＭＳ Ｐゴシック" charset="0"/>
              </a:defRPr>
            </a:lvl2pPr>
            <a:lvl3pPr marL="1143000" indent="-228600">
              <a:defRPr sz="2400">
                <a:solidFill>
                  <a:schemeClr val="tx1"/>
                </a:solidFill>
                <a:latin typeface="Arial" charset="0"/>
                <a:ea typeface="ＭＳ Ｐゴシック" charset="0"/>
                <a:cs typeface="ＭＳ Ｐゴシック" charset="0"/>
              </a:defRPr>
            </a:lvl3pPr>
            <a:lvl4pPr marL="1600200" indent="-228600">
              <a:defRPr sz="2400">
                <a:solidFill>
                  <a:schemeClr val="tx1"/>
                </a:solidFill>
                <a:latin typeface="Arial" charset="0"/>
                <a:ea typeface="ＭＳ Ｐゴシック" charset="0"/>
                <a:cs typeface="ＭＳ Ｐゴシック" charset="0"/>
              </a:defRPr>
            </a:lvl4pPr>
            <a:lvl5pPr marL="2057400" indent="-228600">
              <a:defRPr sz="2400">
                <a:solidFill>
                  <a:schemeClr val="tx1"/>
                </a:solidFill>
                <a:latin typeface="Arial" charset="0"/>
                <a:ea typeface="ＭＳ Ｐゴシック" charset="0"/>
                <a:cs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cs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cs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cs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cs typeface="ＭＳ Ｐゴシック" charset="0"/>
              </a:defRPr>
            </a:lvl9pPr>
          </a:lstStyle>
          <a:p>
            <a:pPr algn="ctr" eaLnBrk="1" hangingPunct="1">
              <a:spcBef>
                <a:spcPct val="50000"/>
              </a:spcBef>
            </a:pPr>
            <a:endParaRPr lang="en-US" sz="3200" b="1">
              <a:solidFill>
                <a:schemeClr val="accent2"/>
              </a:solidFill>
            </a:endParaRPr>
          </a:p>
        </p:txBody>
      </p:sp>
      <p:sp>
        <p:nvSpPr>
          <p:cNvPr id="45058" name="Text Box 3"/>
          <p:cNvSpPr txBox="1">
            <a:spLocks noChangeArrowheads="1"/>
          </p:cNvSpPr>
          <p:nvPr/>
        </p:nvSpPr>
        <p:spPr bwMode="auto">
          <a:xfrm>
            <a:off x="304800" y="762000"/>
            <a:ext cx="8534400" cy="287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cs typeface="ＭＳ Ｐゴシック" charset="0"/>
              </a:defRPr>
            </a:lvl2pPr>
            <a:lvl3pPr marL="1143000" indent="-228600">
              <a:defRPr sz="2400">
                <a:solidFill>
                  <a:schemeClr val="tx1"/>
                </a:solidFill>
                <a:latin typeface="Arial" charset="0"/>
                <a:ea typeface="ＭＳ Ｐゴシック" charset="0"/>
                <a:cs typeface="ＭＳ Ｐゴシック" charset="0"/>
              </a:defRPr>
            </a:lvl3pPr>
            <a:lvl4pPr marL="1600200" indent="-228600">
              <a:defRPr sz="2400">
                <a:solidFill>
                  <a:schemeClr val="tx1"/>
                </a:solidFill>
                <a:latin typeface="Arial" charset="0"/>
                <a:ea typeface="ＭＳ Ｐゴシック" charset="0"/>
                <a:cs typeface="ＭＳ Ｐゴシック" charset="0"/>
              </a:defRPr>
            </a:lvl4pPr>
            <a:lvl5pPr marL="2057400" indent="-228600">
              <a:defRPr sz="2400">
                <a:solidFill>
                  <a:schemeClr val="tx1"/>
                </a:solidFill>
                <a:latin typeface="Arial" charset="0"/>
                <a:ea typeface="ＭＳ Ｐゴシック" charset="0"/>
                <a:cs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cs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cs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cs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cs typeface="ＭＳ Ｐゴシック" charset="0"/>
              </a:defRPr>
            </a:lvl9pPr>
          </a:lstStyle>
          <a:p>
            <a:pPr eaLnBrk="1" hangingPunct="1">
              <a:spcBef>
                <a:spcPct val="50000"/>
              </a:spcBef>
            </a:pPr>
            <a:r>
              <a:rPr lang="en-US" sz="2800" b="1"/>
              <a:t>Radio telescopes</a:t>
            </a:r>
            <a:endParaRPr lang="en-US" sz="2800" b="1">
              <a:solidFill>
                <a:schemeClr val="accent2"/>
              </a:solidFill>
            </a:endParaRPr>
          </a:p>
          <a:p>
            <a:pPr eaLnBrk="1" hangingPunct="1">
              <a:spcBef>
                <a:spcPct val="50000"/>
              </a:spcBef>
              <a:buFontTx/>
              <a:buChar char="•"/>
            </a:pPr>
            <a:r>
              <a:rPr lang="en-US" sz="2800" b="1">
                <a:solidFill>
                  <a:schemeClr val="accent2"/>
                </a:solidFill>
              </a:rPr>
              <a:t> Similar to optical reflecting telescopes</a:t>
            </a:r>
          </a:p>
          <a:p>
            <a:pPr eaLnBrk="1" hangingPunct="1">
              <a:spcBef>
                <a:spcPct val="50000"/>
              </a:spcBef>
              <a:buFontTx/>
              <a:buChar char="•"/>
            </a:pPr>
            <a:r>
              <a:rPr lang="en-US" sz="2800" b="1">
                <a:solidFill>
                  <a:schemeClr val="accent2"/>
                </a:solidFill>
              </a:rPr>
              <a:t> </a:t>
            </a:r>
            <a:r>
              <a:rPr lang="en-US" sz="2800" b="1"/>
              <a:t>Prime focus</a:t>
            </a:r>
          </a:p>
          <a:p>
            <a:pPr eaLnBrk="1" hangingPunct="1">
              <a:spcBef>
                <a:spcPct val="50000"/>
              </a:spcBef>
              <a:buFontTx/>
              <a:buChar char="•"/>
            </a:pPr>
            <a:r>
              <a:rPr lang="en-US" sz="2800" b="1">
                <a:solidFill>
                  <a:schemeClr val="accent2"/>
                </a:solidFill>
              </a:rPr>
              <a:t> Less sensitive to imperfections (due to longer wavelength); can be made very large </a:t>
            </a:r>
          </a:p>
        </p:txBody>
      </p:sp>
      <p:sp>
        <p:nvSpPr>
          <p:cNvPr id="45059" name="Rectangle 7"/>
          <p:cNvSpPr>
            <a:spLocks noGrp="1" noChangeArrowheads="1"/>
          </p:cNvSpPr>
          <p:nvPr>
            <p:ph type="title"/>
          </p:nvPr>
        </p:nvSpPr>
        <p:spPr>
          <a:xfrm>
            <a:off x="457200" y="76200"/>
            <a:ext cx="8229600" cy="762000"/>
          </a:xfrm>
        </p:spPr>
        <p:txBody>
          <a:bodyPr/>
          <a:lstStyle/>
          <a:p>
            <a:pPr eaLnBrk="1" hangingPunct="1"/>
            <a:r>
              <a:rPr lang="en-US">
                <a:latin typeface="Arial" charset="0"/>
                <a:ea typeface="ＭＳ Ｐゴシック" charset="0"/>
              </a:rPr>
              <a:t>5.5 Radio Astronomy</a:t>
            </a:r>
          </a:p>
        </p:txBody>
      </p:sp>
    </p:spTree>
  </p:cSld>
  <p:clrMapOvr>
    <a:masterClrMapping/>
  </p:clrMapOvr>
  <p:timing>
    <p:tnLst>
      <p:par>
        <p:cTn xmlns:p14="http://schemas.microsoft.com/office/powerpoint/2010/mai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05_22_Figure_Anno.jpg"/>
          <p:cNvPicPr>
            <a:picLocks noChangeAspect="1"/>
          </p:cNvPicPr>
          <p:nvPr/>
        </p:nvPicPr>
        <p:blipFill rotWithShape="1">
          <a:blip r:embed="rId3">
            <a:extLst>
              <a:ext uri="{28A0092B-C50C-407E-A947-70E740481C1C}">
                <a14:useLocalDpi xmlns:a14="http://schemas.microsoft.com/office/drawing/2010/main" val="0"/>
              </a:ext>
            </a:extLst>
          </a:blip>
          <a:srcRect t="1" b="2783"/>
          <a:stretch/>
        </p:blipFill>
        <p:spPr>
          <a:xfrm>
            <a:off x="1629973" y="2067770"/>
            <a:ext cx="5874910" cy="4290641"/>
          </a:xfrm>
          <a:prstGeom prst="rect">
            <a:avLst/>
          </a:prstGeom>
        </p:spPr>
      </p:pic>
      <p:sp>
        <p:nvSpPr>
          <p:cNvPr id="47105" name="Text Box 3"/>
          <p:cNvSpPr txBox="1">
            <a:spLocks noChangeArrowheads="1"/>
          </p:cNvSpPr>
          <p:nvPr/>
        </p:nvSpPr>
        <p:spPr bwMode="auto">
          <a:xfrm>
            <a:off x="304800" y="990600"/>
            <a:ext cx="8534400" cy="946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cs typeface="ＭＳ Ｐゴシック" charset="0"/>
              </a:defRPr>
            </a:lvl2pPr>
            <a:lvl3pPr marL="1143000" indent="-228600">
              <a:defRPr sz="2400">
                <a:solidFill>
                  <a:schemeClr val="tx1"/>
                </a:solidFill>
                <a:latin typeface="Arial" charset="0"/>
                <a:ea typeface="ＭＳ Ｐゴシック" charset="0"/>
                <a:cs typeface="ＭＳ Ｐゴシック" charset="0"/>
              </a:defRPr>
            </a:lvl3pPr>
            <a:lvl4pPr marL="1600200" indent="-228600">
              <a:defRPr sz="2400">
                <a:solidFill>
                  <a:schemeClr val="tx1"/>
                </a:solidFill>
                <a:latin typeface="Arial" charset="0"/>
                <a:ea typeface="ＭＳ Ｐゴシック" charset="0"/>
                <a:cs typeface="ＭＳ Ｐゴシック" charset="0"/>
              </a:defRPr>
            </a:lvl4pPr>
            <a:lvl5pPr marL="2057400" indent="-228600">
              <a:defRPr sz="2400">
                <a:solidFill>
                  <a:schemeClr val="tx1"/>
                </a:solidFill>
                <a:latin typeface="Arial" charset="0"/>
                <a:ea typeface="ＭＳ Ｐゴシック" charset="0"/>
                <a:cs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cs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cs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cs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cs typeface="ＭＳ Ｐゴシック" charset="0"/>
              </a:defRPr>
            </a:lvl9pPr>
          </a:lstStyle>
          <a:p>
            <a:pPr eaLnBrk="1" hangingPunct="1">
              <a:spcBef>
                <a:spcPct val="50000"/>
              </a:spcBef>
            </a:pPr>
            <a:r>
              <a:rPr lang="en-US" sz="2800" b="1">
                <a:solidFill>
                  <a:schemeClr val="accent2"/>
                </a:solidFill>
              </a:rPr>
              <a:t>Largest radio telescope is the 300-m dish at Arecibo</a:t>
            </a:r>
          </a:p>
        </p:txBody>
      </p:sp>
      <p:sp>
        <p:nvSpPr>
          <p:cNvPr id="47106" name="Rectangle 6"/>
          <p:cNvSpPr>
            <a:spLocks noGrp="1" noChangeArrowheads="1"/>
          </p:cNvSpPr>
          <p:nvPr>
            <p:ph type="title"/>
          </p:nvPr>
        </p:nvSpPr>
        <p:spPr>
          <a:xfrm>
            <a:off x="685800" y="124442"/>
            <a:ext cx="7772400" cy="685800"/>
          </a:xfrm>
        </p:spPr>
        <p:txBody>
          <a:bodyPr/>
          <a:lstStyle/>
          <a:p>
            <a:pPr eaLnBrk="1" hangingPunct="1"/>
            <a:r>
              <a:rPr lang="en-US" dirty="0">
                <a:latin typeface="Arial" charset="0"/>
                <a:ea typeface="ＭＳ Ｐゴシック" charset="0"/>
              </a:rPr>
              <a:t>5.5 Radio Astronomy</a:t>
            </a:r>
          </a:p>
        </p:txBody>
      </p:sp>
    </p:spTree>
  </p:cSld>
  <p:clrMapOvr>
    <a:masterClrMapping/>
  </p:clrMapOvr>
  <p:timing>
    <p:tnLst>
      <p:par>
        <p:cTn xmlns:p14="http://schemas.microsoft.com/office/powerpoint/2010/mai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3" name="Text Box 3"/>
          <p:cNvSpPr txBox="1">
            <a:spLocks noChangeArrowheads="1"/>
          </p:cNvSpPr>
          <p:nvPr/>
        </p:nvSpPr>
        <p:spPr bwMode="auto">
          <a:xfrm>
            <a:off x="228600" y="990600"/>
            <a:ext cx="8915400" cy="1801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cs typeface="ＭＳ Ｐゴシック" charset="0"/>
              </a:defRPr>
            </a:lvl2pPr>
            <a:lvl3pPr marL="1143000" indent="-228600">
              <a:defRPr sz="2400">
                <a:solidFill>
                  <a:schemeClr val="tx1"/>
                </a:solidFill>
                <a:latin typeface="Arial" charset="0"/>
                <a:ea typeface="ＭＳ Ｐゴシック" charset="0"/>
                <a:cs typeface="ＭＳ Ｐゴシック" charset="0"/>
              </a:defRPr>
            </a:lvl3pPr>
            <a:lvl4pPr marL="1600200" indent="-228600">
              <a:defRPr sz="2400">
                <a:solidFill>
                  <a:schemeClr val="tx1"/>
                </a:solidFill>
                <a:latin typeface="Arial" charset="0"/>
                <a:ea typeface="ＭＳ Ｐゴシック" charset="0"/>
                <a:cs typeface="ＭＳ Ｐゴシック" charset="0"/>
              </a:defRPr>
            </a:lvl4pPr>
            <a:lvl5pPr marL="2057400" indent="-228600">
              <a:defRPr sz="2400">
                <a:solidFill>
                  <a:schemeClr val="tx1"/>
                </a:solidFill>
                <a:latin typeface="Arial" charset="0"/>
                <a:ea typeface="ＭＳ Ｐゴシック" charset="0"/>
                <a:cs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cs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cs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cs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cs typeface="ＭＳ Ｐゴシック" charset="0"/>
              </a:defRPr>
            </a:lvl9pPr>
          </a:lstStyle>
          <a:p>
            <a:pPr eaLnBrk="1" hangingPunct="1">
              <a:spcBef>
                <a:spcPct val="50000"/>
              </a:spcBef>
            </a:pPr>
            <a:r>
              <a:rPr lang="en-US" sz="2800" b="1">
                <a:solidFill>
                  <a:schemeClr val="accent2"/>
                </a:solidFill>
              </a:rPr>
              <a:t>Longer wavelength means poor angular resolution</a:t>
            </a:r>
          </a:p>
          <a:p>
            <a:pPr eaLnBrk="1" hangingPunct="1">
              <a:spcBef>
                <a:spcPct val="50000"/>
              </a:spcBef>
            </a:pPr>
            <a:r>
              <a:rPr lang="en-US" sz="2800" b="1">
                <a:solidFill>
                  <a:schemeClr val="accent2"/>
                </a:solidFill>
              </a:rPr>
              <a:t>Advantages of radio astronomy:</a:t>
            </a:r>
          </a:p>
          <a:p>
            <a:pPr eaLnBrk="1" hangingPunct="1">
              <a:spcBef>
                <a:spcPct val="50000"/>
              </a:spcBef>
              <a:buFontTx/>
              <a:buChar char="•"/>
            </a:pPr>
            <a:r>
              <a:rPr lang="en-US" sz="2800" b="1">
                <a:solidFill>
                  <a:schemeClr val="accent2"/>
                </a:solidFill>
              </a:rPr>
              <a:t> Can observe </a:t>
            </a:r>
            <a:r>
              <a:rPr lang="en-US" sz="2800" b="1"/>
              <a:t>24 hours</a:t>
            </a:r>
            <a:r>
              <a:rPr lang="en-US" sz="2800" b="1">
                <a:solidFill>
                  <a:schemeClr val="accent2"/>
                </a:solidFill>
              </a:rPr>
              <a:t> a day</a:t>
            </a:r>
          </a:p>
        </p:txBody>
      </p:sp>
      <p:sp>
        <p:nvSpPr>
          <p:cNvPr id="49154" name="Text Box 9"/>
          <p:cNvSpPr txBox="1">
            <a:spLocks noChangeArrowheads="1"/>
          </p:cNvSpPr>
          <p:nvPr/>
        </p:nvSpPr>
        <p:spPr bwMode="auto">
          <a:xfrm>
            <a:off x="228600" y="3048000"/>
            <a:ext cx="4495800" cy="308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cs typeface="ＭＳ Ｐゴシック" charset="0"/>
              </a:defRPr>
            </a:lvl2pPr>
            <a:lvl3pPr marL="1143000" indent="-228600">
              <a:defRPr sz="2400">
                <a:solidFill>
                  <a:schemeClr val="tx1"/>
                </a:solidFill>
                <a:latin typeface="Arial" charset="0"/>
                <a:ea typeface="ＭＳ Ｐゴシック" charset="0"/>
                <a:cs typeface="ＭＳ Ｐゴシック" charset="0"/>
              </a:defRPr>
            </a:lvl3pPr>
            <a:lvl4pPr marL="1600200" indent="-228600">
              <a:defRPr sz="2400">
                <a:solidFill>
                  <a:schemeClr val="tx1"/>
                </a:solidFill>
                <a:latin typeface="Arial" charset="0"/>
                <a:ea typeface="ＭＳ Ｐゴシック" charset="0"/>
                <a:cs typeface="ＭＳ Ｐゴシック" charset="0"/>
              </a:defRPr>
            </a:lvl4pPr>
            <a:lvl5pPr marL="2057400" indent="-228600">
              <a:defRPr sz="2400">
                <a:solidFill>
                  <a:schemeClr val="tx1"/>
                </a:solidFill>
                <a:latin typeface="Arial" charset="0"/>
                <a:ea typeface="ＭＳ Ｐゴシック" charset="0"/>
                <a:cs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cs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cs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cs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cs typeface="ＭＳ Ｐゴシック" charset="0"/>
              </a:defRPr>
            </a:lvl9pPr>
          </a:lstStyle>
          <a:p>
            <a:pPr eaLnBrk="1" hangingPunct="1">
              <a:buFontTx/>
              <a:buChar char="•"/>
            </a:pPr>
            <a:r>
              <a:rPr lang="en-US" sz="2800" b="1" dirty="0">
                <a:solidFill>
                  <a:schemeClr val="accent2"/>
                </a:solidFill>
              </a:rPr>
              <a:t> Clouds, rain, and snow </a:t>
            </a:r>
            <a:r>
              <a:rPr lang="en-US" sz="2800" b="1" dirty="0" smtClean="0">
                <a:solidFill>
                  <a:schemeClr val="accent2"/>
                </a:solidFill>
              </a:rPr>
              <a:t>don</a:t>
            </a:r>
            <a:r>
              <a:rPr lang="en-US" altLang="ja-JP" sz="2800" b="1" dirty="0" smtClean="0">
                <a:solidFill>
                  <a:schemeClr val="accent2"/>
                </a:solidFill>
              </a:rPr>
              <a:t>’t </a:t>
            </a:r>
            <a:r>
              <a:rPr lang="en-US" altLang="ja-JP" sz="2800" b="1" dirty="0">
                <a:solidFill>
                  <a:schemeClr val="accent2"/>
                </a:solidFill>
              </a:rPr>
              <a:t>interfere</a:t>
            </a:r>
          </a:p>
          <a:p>
            <a:pPr eaLnBrk="1" hangingPunct="1"/>
            <a:endParaRPr lang="en-US" sz="2800" b="1" dirty="0">
              <a:solidFill>
                <a:schemeClr val="accent2"/>
              </a:solidFill>
            </a:endParaRPr>
          </a:p>
          <a:p>
            <a:pPr eaLnBrk="1" hangingPunct="1">
              <a:buFontTx/>
              <a:buChar char="•"/>
            </a:pPr>
            <a:r>
              <a:rPr lang="en-US" sz="2800" b="1" dirty="0">
                <a:solidFill>
                  <a:schemeClr val="accent2"/>
                </a:solidFill>
              </a:rPr>
              <a:t> Observations at an entirely different </a:t>
            </a:r>
            <a:r>
              <a:rPr lang="en-US" sz="2800" b="1" dirty="0"/>
              <a:t>frequency</a:t>
            </a:r>
            <a:r>
              <a:rPr lang="en-US" sz="2800" b="1" dirty="0">
                <a:solidFill>
                  <a:schemeClr val="accent2"/>
                </a:solidFill>
              </a:rPr>
              <a:t>; get totally different information</a:t>
            </a:r>
          </a:p>
        </p:txBody>
      </p:sp>
      <p:sp>
        <p:nvSpPr>
          <p:cNvPr id="49155" name="Rectangle 10"/>
          <p:cNvSpPr>
            <a:spLocks noGrp="1" noChangeArrowheads="1"/>
          </p:cNvSpPr>
          <p:nvPr>
            <p:ph type="title"/>
          </p:nvPr>
        </p:nvSpPr>
        <p:spPr>
          <a:xfrm>
            <a:off x="685800" y="76200"/>
            <a:ext cx="7772400" cy="762000"/>
          </a:xfrm>
        </p:spPr>
        <p:txBody>
          <a:bodyPr/>
          <a:lstStyle/>
          <a:p>
            <a:pPr eaLnBrk="1" hangingPunct="1"/>
            <a:r>
              <a:rPr lang="en-US">
                <a:latin typeface="Arial" charset="0"/>
                <a:ea typeface="ＭＳ Ｐゴシック" charset="0"/>
              </a:rPr>
              <a:t>5.5 Radio Astronomy</a:t>
            </a:r>
          </a:p>
        </p:txBody>
      </p:sp>
      <p:pic>
        <p:nvPicPr>
          <p:cNvPr id="7" name="Picture 6" descr="05_24_Figure.jpg"/>
          <p:cNvPicPr>
            <a:picLocks noChangeAspect="1"/>
          </p:cNvPicPr>
          <p:nvPr/>
        </p:nvPicPr>
        <p:blipFill rotWithShape="1">
          <a:blip r:embed="rId3">
            <a:extLst>
              <a:ext uri="{28A0092B-C50C-407E-A947-70E740481C1C}">
                <a14:useLocalDpi xmlns:a14="http://schemas.microsoft.com/office/drawing/2010/main" val="0"/>
              </a:ext>
            </a:extLst>
          </a:blip>
          <a:srcRect b="2804"/>
          <a:stretch/>
        </p:blipFill>
        <p:spPr>
          <a:xfrm>
            <a:off x="5019200" y="2961799"/>
            <a:ext cx="3716315" cy="3638893"/>
          </a:xfrm>
          <a:prstGeom prst="rect">
            <a:avLst/>
          </a:prstGeom>
        </p:spPr>
      </p:pic>
    </p:spTree>
  </p:cSld>
  <p:clrMapOvr>
    <a:masterClrMapping/>
  </p:clrMapOvr>
  <p:timing>
    <p:tnLst>
      <p:par>
        <p:cTn xmlns:p14="http://schemas.microsoft.com/office/powerpoint/2010/mai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05_25_FigureA.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04800" y="3429000"/>
            <a:ext cx="5287780" cy="3200400"/>
          </a:xfrm>
          <a:prstGeom prst="rect">
            <a:avLst/>
          </a:prstGeom>
        </p:spPr>
      </p:pic>
      <p:pic>
        <p:nvPicPr>
          <p:cNvPr id="4" name="Picture 3" descr="05_25_FigureB.jp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715000" y="3429000"/>
            <a:ext cx="3385717" cy="3200400"/>
          </a:xfrm>
          <a:prstGeom prst="rect">
            <a:avLst/>
          </a:prstGeom>
        </p:spPr>
      </p:pic>
      <p:sp>
        <p:nvSpPr>
          <p:cNvPr id="51201" name="Text Box 3"/>
          <p:cNvSpPr txBox="1">
            <a:spLocks noChangeArrowheads="1"/>
          </p:cNvSpPr>
          <p:nvPr/>
        </p:nvSpPr>
        <p:spPr bwMode="auto">
          <a:xfrm>
            <a:off x="228600" y="692150"/>
            <a:ext cx="8915400" cy="2677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cs typeface="ＭＳ Ｐゴシック" charset="0"/>
              </a:defRPr>
            </a:lvl2pPr>
            <a:lvl3pPr marL="1143000" indent="-228600">
              <a:defRPr sz="2400">
                <a:solidFill>
                  <a:schemeClr val="tx1"/>
                </a:solidFill>
                <a:latin typeface="Arial" charset="0"/>
                <a:ea typeface="ＭＳ Ｐゴシック" charset="0"/>
                <a:cs typeface="ＭＳ Ｐゴシック" charset="0"/>
              </a:defRPr>
            </a:lvl3pPr>
            <a:lvl4pPr marL="1600200" indent="-228600">
              <a:defRPr sz="2400">
                <a:solidFill>
                  <a:schemeClr val="tx1"/>
                </a:solidFill>
                <a:latin typeface="Arial" charset="0"/>
                <a:ea typeface="ＭＳ Ｐゴシック" charset="0"/>
                <a:cs typeface="ＭＳ Ｐゴシック" charset="0"/>
              </a:defRPr>
            </a:lvl4pPr>
            <a:lvl5pPr marL="2057400" indent="-228600">
              <a:defRPr sz="2400">
                <a:solidFill>
                  <a:schemeClr val="tx1"/>
                </a:solidFill>
                <a:latin typeface="Arial" charset="0"/>
                <a:ea typeface="ＭＳ Ｐゴシック" charset="0"/>
                <a:cs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cs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cs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cs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cs typeface="ＭＳ Ｐゴシック" charset="0"/>
              </a:defRPr>
            </a:lvl9pPr>
          </a:lstStyle>
          <a:p>
            <a:pPr eaLnBrk="1" hangingPunct="1">
              <a:spcBef>
                <a:spcPct val="50000"/>
              </a:spcBef>
            </a:pPr>
            <a:r>
              <a:rPr lang="en-US" sz="2800" b="1" dirty="0"/>
              <a:t>Interferometry</a:t>
            </a:r>
            <a:r>
              <a:rPr lang="en-US" sz="2800" b="1" dirty="0">
                <a:solidFill>
                  <a:schemeClr val="accent2"/>
                </a:solidFill>
              </a:rPr>
              <a:t>:</a:t>
            </a:r>
          </a:p>
          <a:p>
            <a:pPr eaLnBrk="1" hangingPunct="1">
              <a:spcBef>
                <a:spcPct val="50000"/>
              </a:spcBef>
              <a:buFontTx/>
              <a:buChar char="•"/>
            </a:pPr>
            <a:r>
              <a:rPr lang="en-US" sz="2800" b="1" dirty="0">
                <a:solidFill>
                  <a:schemeClr val="accent2"/>
                </a:solidFill>
              </a:rPr>
              <a:t> Combines information from several widely spread radio telescopes</a:t>
            </a:r>
            <a:r>
              <a:rPr lang="en-US" sz="2800" b="1" dirty="0"/>
              <a:t> </a:t>
            </a:r>
            <a:r>
              <a:rPr lang="en-US" sz="2800" b="1" dirty="0">
                <a:solidFill>
                  <a:schemeClr val="accent2"/>
                </a:solidFill>
              </a:rPr>
              <a:t>as if it came from a single dish</a:t>
            </a:r>
          </a:p>
          <a:p>
            <a:pPr eaLnBrk="1" hangingPunct="1">
              <a:spcBef>
                <a:spcPct val="50000"/>
              </a:spcBef>
              <a:buFontTx/>
              <a:buChar char="•"/>
            </a:pPr>
            <a:r>
              <a:rPr lang="en-US" sz="2800" b="1" dirty="0">
                <a:solidFill>
                  <a:schemeClr val="accent2"/>
                </a:solidFill>
              </a:rPr>
              <a:t> </a:t>
            </a:r>
            <a:r>
              <a:rPr lang="en-US" sz="2800" b="1" dirty="0"/>
              <a:t>Resolution</a:t>
            </a:r>
            <a:r>
              <a:rPr lang="en-US" sz="2800" b="1" dirty="0">
                <a:solidFill>
                  <a:schemeClr val="accent2"/>
                </a:solidFill>
              </a:rPr>
              <a:t> will be that of dish whose diameter = largest separation between dishes</a:t>
            </a:r>
          </a:p>
        </p:txBody>
      </p:sp>
      <p:sp>
        <p:nvSpPr>
          <p:cNvPr id="51202" name="Rectangle 5"/>
          <p:cNvSpPr>
            <a:spLocks noGrp="1" noChangeArrowheads="1"/>
          </p:cNvSpPr>
          <p:nvPr>
            <p:ph type="title"/>
          </p:nvPr>
        </p:nvSpPr>
        <p:spPr>
          <a:xfrm>
            <a:off x="457200" y="117475"/>
            <a:ext cx="8229600" cy="685800"/>
          </a:xfrm>
        </p:spPr>
        <p:txBody>
          <a:bodyPr/>
          <a:lstStyle/>
          <a:p>
            <a:pPr eaLnBrk="1" hangingPunct="1"/>
            <a:r>
              <a:rPr lang="en-US">
                <a:latin typeface="Arial" charset="0"/>
                <a:ea typeface="ＭＳ Ｐゴシック" charset="0"/>
              </a:rPr>
              <a:t>5.6 Interferometry</a:t>
            </a:r>
          </a:p>
        </p:txBody>
      </p:sp>
    </p:spTree>
  </p:cSld>
  <p:clrMapOvr>
    <a:masterClrMapping/>
  </p:clrMapOvr>
  <p:timing>
    <p:tnLst>
      <p:par>
        <p:cTn xmlns:p14="http://schemas.microsoft.com/office/powerpoint/2010/mai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05_26_Figure.jpg"/>
          <p:cNvPicPr>
            <a:picLocks noChangeAspect="1"/>
          </p:cNvPicPr>
          <p:nvPr/>
        </p:nvPicPr>
        <p:blipFill rotWithShape="1">
          <a:blip r:embed="rId3">
            <a:extLst>
              <a:ext uri="{28A0092B-C50C-407E-A947-70E740481C1C}">
                <a14:useLocalDpi xmlns:a14="http://schemas.microsoft.com/office/drawing/2010/main" val="0"/>
              </a:ext>
            </a:extLst>
          </a:blip>
          <a:srcRect b="2804"/>
          <a:stretch/>
        </p:blipFill>
        <p:spPr>
          <a:xfrm>
            <a:off x="4439290" y="1190224"/>
            <a:ext cx="4537113" cy="4586997"/>
          </a:xfrm>
          <a:prstGeom prst="rect">
            <a:avLst/>
          </a:prstGeom>
        </p:spPr>
      </p:pic>
      <p:sp>
        <p:nvSpPr>
          <p:cNvPr id="53249" name="Rectangle 4"/>
          <p:cNvSpPr>
            <a:spLocks noGrp="1" noChangeArrowheads="1"/>
          </p:cNvSpPr>
          <p:nvPr>
            <p:ph type="title"/>
          </p:nvPr>
        </p:nvSpPr>
        <p:spPr>
          <a:xfrm>
            <a:off x="685800" y="76200"/>
            <a:ext cx="7772400" cy="762000"/>
          </a:xfrm>
        </p:spPr>
        <p:txBody>
          <a:bodyPr/>
          <a:lstStyle/>
          <a:p>
            <a:pPr eaLnBrk="1" hangingPunct="1"/>
            <a:r>
              <a:rPr lang="en-US">
                <a:latin typeface="Arial" charset="0"/>
                <a:ea typeface="ＭＳ Ｐゴシック" charset="0"/>
              </a:rPr>
              <a:t>5.6 Interferometry</a:t>
            </a:r>
          </a:p>
        </p:txBody>
      </p:sp>
      <p:sp>
        <p:nvSpPr>
          <p:cNvPr id="53250" name="Text Box 5"/>
          <p:cNvSpPr txBox="1">
            <a:spLocks noChangeArrowheads="1"/>
          </p:cNvSpPr>
          <p:nvPr/>
        </p:nvSpPr>
        <p:spPr bwMode="auto">
          <a:xfrm>
            <a:off x="266700" y="1539875"/>
            <a:ext cx="3924300" cy="3108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cs typeface="ＭＳ Ｐゴシック" charset="0"/>
              </a:defRPr>
            </a:lvl2pPr>
            <a:lvl3pPr marL="1143000" indent="-228600">
              <a:defRPr sz="2400">
                <a:solidFill>
                  <a:schemeClr val="tx1"/>
                </a:solidFill>
                <a:latin typeface="Arial" charset="0"/>
                <a:ea typeface="ＭＳ Ｐゴシック" charset="0"/>
                <a:cs typeface="ＭＳ Ｐゴシック" charset="0"/>
              </a:defRPr>
            </a:lvl3pPr>
            <a:lvl4pPr marL="1600200" indent="-228600">
              <a:defRPr sz="2400">
                <a:solidFill>
                  <a:schemeClr val="tx1"/>
                </a:solidFill>
                <a:latin typeface="Arial" charset="0"/>
                <a:ea typeface="ＭＳ Ｐゴシック" charset="0"/>
                <a:cs typeface="ＭＳ Ｐゴシック" charset="0"/>
              </a:defRPr>
            </a:lvl4pPr>
            <a:lvl5pPr marL="2057400" indent="-228600">
              <a:defRPr sz="2400">
                <a:solidFill>
                  <a:schemeClr val="tx1"/>
                </a:solidFill>
                <a:latin typeface="Arial" charset="0"/>
                <a:ea typeface="ＭＳ Ｐゴシック" charset="0"/>
                <a:cs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cs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cs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cs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cs typeface="ＭＳ Ｐゴシック" charset="0"/>
              </a:defRPr>
            </a:lvl9pPr>
          </a:lstStyle>
          <a:p>
            <a:pPr eaLnBrk="1" hangingPunct="1">
              <a:spcBef>
                <a:spcPct val="50000"/>
              </a:spcBef>
            </a:pPr>
            <a:r>
              <a:rPr lang="en-US" sz="2800" b="1">
                <a:solidFill>
                  <a:schemeClr val="accent2"/>
                </a:solidFill>
              </a:rPr>
              <a:t>Interferometry involves combining signals from two receivers; the amount of interference depends on the direction of the signal</a:t>
            </a:r>
          </a:p>
        </p:txBody>
      </p:sp>
    </p:spTree>
  </p:cSld>
  <p:clrMapOvr>
    <a:masterClrMapping/>
  </p:clrMapOvr>
  <p:timing>
    <p:tnLst>
      <p:par>
        <p:cTn xmlns:p14="http://schemas.microsoft.com/office/powerpoint/2010/mai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05_27_Figure.jpg"/>
          <p:cNvPicPr>
            <a:picLocks noChangeAspect="1"/>
          </p:cNvPicPr>
          <p:nvPr/>
        </p:nvPicPr>
        <p:blipFill rotWithShape="1">
          <a:blip r:embed="rId3">
            <a:extLst>
              <a:ext uri="{28A0092B-C50C-407E-A947-70E740481C1C}">
                <a14:useLocalDpi xmlns:a14="http://schemas.microsoft.com/office/drawing/2010/main" val="0"/>
              </a:ext>
            </a:extLst>
          </a:blip>
          <a:srcRect b="2804"/>
          <a:stretch/>
        </p:blipFill>
        <p:spPr>
          <a:xfrm>
            <a:off x="5621776" y="934319"/>
            <a:ext cx="2607718" cy="5697648"/>
          </a:xfrm>
          <a:prstGeom prst="rect">
            <a:avLst/>
          </a:prstGeom>
        </p:spPr>
      </p:pic>
      <p:sp>
        <p:nvSpPr>
          <p:cNvPr id="55297" name="Text Box 3"/>
          <p:cNvSpPr txBox="1">
            <a:spLocks noChangeArrowheads="1"/>
          </p:cNvSpPr>
          <p:nvPr/>
        </p:nvSpPr>
        <p:spPr bwMode="auto">
          <a:xfrm>
            <a:off x="457200" y="1071563"/>
            <a:ext cx="4114800" cy="4186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cs typeface="ＭＳ Ｐゴシック" charset="0"/>
              </a:defRPr>
            </a:lvl2pPr>
            <a:lvl3pPr marL="1143000" indent="-228600">
              <a:defRPr sz="2400">
                <a:solidFill>
                  <a:schemeClr val="tx1"/>
                </a:solidFill>
                <a:latin typeface="Arial" charset="0"/>
                <a:ea typeface="ＭＳ Ｐゴシック" charset="0"/>
                <a:cs typeface="ＭＳ Ｐゴシック" charset="0"/>
              </a:defRPr>
            </a:lvl3pPr>
            <a:lvl4pPr marL="1600200" indent="-228600">
              <a:defRPr sz="2400">
                <a:solidFill>
                  <a:schemeClr val="tx1"/>
                </a:solidFill>
                <a:latin typeface="Arial" charset="0"/>
                <a:ea typeface="ＭＳ Ｐゴシック" charset="0"/>
                <a:cs typeface="ＭＳ Ｐゴシック" charset="0"/>
              </a:defRPr>
            </a:lvl4pPr>
            <a:lvl5pPr marL="2057400" indent="-228600">
              <a:defRPr sz="2400">
                <a:solidFill>
                  <a:schemeClr val="tx1"/>
                </a:solidFill>
                <a:latin typeface="Arial" charset="0"/>
                <a:ea typeface="ＭＳ Ｐゴシック" charset="0"/>
                <a:cs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cs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cs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cs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cs typeface="ＭＳ Ｐゴシック" charset="0"/>
              </a:defRPr>
            </a:lvl9pPr>
          </a:lstStyle>
          <a:p>
            <a:pPr eaLnBrk="1" hangingPunct="1">
              <a:spcBef>
                <a:spcPct val="50000"/>
              </a:spcBef>
            </a:pPr>
            <a:r>
              <a:rPr lang="en-US" sz="2800" b="1">
                <a:solidFill>
                  <a:schemeClr val="accent2"/>
                </a:solidFill>
              </a:rPr>
              <a:t>Can get </a:t>
            </a:r>
            <a:r>
              <a:rPr lang="en-US" sz="2800" b="1"/>
              <a:t>radio images</a:t>
            </a:r>
            <a:r>
              <a:rPr lang="en-US" sz="2800" b="1">
                <a:solidFill>
                  <a:schemeClr val="accent2"/>
                </a:solidFill>
              </a:rPr>
              <a:t> whose </a:t>
            </a:r>
            <a:r>
              <a:rPr lang="en-US" sz="2800" b="1"/>
              <a:t>resolution</a:t>
            </a:r>
            <a:r>
              <a:rPr lang="en-US" sz="2800" b="1">
                <a:solidFill>
                  <a:schemeClr val="accent2"/>
                </a:solidFill>
              </a:rPr>
              <a:t> is close to optical</a:t>
            </a:r>
          </a:p>
          <a:p>
            <a:pPr eaLnBrk="1" hangingPunct="1">
              <a:spcBef>
                <a:spcPct val="50000"/>
              </a:spcBef>
            </a:pPr>
            <a:r>
              <a:rPr lang="en-US" sz="2800" b="1"/>
              <a:t>Interferometry</a:t>
            </a:r>
            <a:r>
              <a:rPr lang="en-US" sz="2800" b="1">
                <a:solidFill>
                  <a:schemeClr val="accent2"/>
                </a:solidFill>
              </a:rPr>
              <a:t> can also be done with visible light but is much more difficult due to shorter wavelengths</a:t>
            </a:r>
          </a:p>
        </p:txBody>
      </p:sp>
      <p:sp>
        <p:nvSpPr>
          <p:cNvPr id="55298" name="Rectangle 8"/>
          <p:cNvSpPr>
            <a:spLocks noGrp="1" noChangeArrowheads="1"/>
          </p:cNvSpPr>
          <p:nvPr>
            <p:ph type="title"/>
          </p:nvPr>
        </p:nvSpPr>
        <p:spPr>
          <a:xfrm>
            <a:off x="533400" y="0"/>
            <a:ext cx="8077200" cy="914400"/>
          </a:xfrm>
        </p:spPr>
        <p:txBody>
          <a:bodyPr/>
          <a:lstStyle/>
          <a:p>
            <a:pPr eaLnBrk="1" hangingPunct="1"/>
            <a:r>
              <a:rPr lang="en-US">
                <a:latin typeface="Arial" charset="0"/>
                <a:ea typeface="ＭＳ Ｐゴシック" charset="0"/>
              </a:rPr>
              <a:t>5.6 Interferometry</a:t>
            </a:r>
          </a:p>
        </p:txBody>
      </p:sp>
    </p:spTree>
  </p:cSld>
  <p:clrMapOvr>
    <a:masterClrMapping/>
  </p:clrMapOvr>
  <p:timing>
    <p:tnLst>
      <p:par>
        <p:cTn xmlns:p14="http://schemas.microsoft.com/office/powerpoint/2010/mai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05_29_Figure.jpg"/>
          <p:cNvPicPr>
            <a:picLocks noChangeAspect="1"/>
          </p:cNvPicPr>
          <p:nvPr/>
        </p:nvPicPr>
        <p:blipFill rotWithShape="1">
          <a:blip r:embed="rId3">
            <a:extLst>
              <a:ext uri="{28A0092B-C50C-407E-A947-70E740481C1C}">
                <a14:useLocalDpi xmlns:a14="http://schemas.microsoft.com/office/drawing/2010/main" val="0"/>
              </a:ext>
            </a:extLst>
          </a:blip>
          <a:srcRect b="2804"/>
          <a:stretch/>
        </p:blipFill>
        <p:spPr>
          <a:xfrm>
            <a:off x="3635002" y="1418265"/>
            <a:ext cx="5245470" cy="4296735"/>
          </a:xfrm>
          <a:prstGeom prst="rect">
            <a:avLst/>
          </a:prstGeom>
        </p:spPr>
      </p:pic>
      <p:sp>
        <p:nvSpPr>
          <p:cNvPr id="57345" name="Text Box 3"/>
          <p:cNvSpPr txBox="1">
            <a:spLocks noChangeArrowheads="1"/>
          </p:cNvSpPr>
          <p:nvPr/>
        </p:nvSpPr>
        <p:spPr bwMode="auto">
          <a:xfrm>
            <a:off x="228600" y="1439863"/>
            <a:ext cx="3276600" cy="3970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cs typeface="ＭＳ Ｐゴシック" charset="0"/>
              </a:defRPr>
            </a:lvl2pPr>
            <a:lvl3pPr marL="1143000" indent="-228600">
              <a:defRPr sz="2400">
                <a:solidFill>
                  <a:schemeClr val="tx1"/>
                </a:solidFill>
                <a:latin typeface="Arial" charset="0"/>
                <a:ea typeface="ＭＳ Ｐゴシック" charset="0"/>
                <a:cs typeface="ＭＳ Ｐゴシック" charset="0"/>
              </a:defRPr>
            </a:lvl3pPr>
            <a:lvl4pPr marL="1600200" indent="-228600">
              <a:defRPr sz="2400">
                <a:solidFill>
                  <a:schemeClr val="tx1"/>
                </a:solidFill>
                <a:latin typeface="Arial" charset="0"/>
                <a:ea typeface="ＭＳ Ｐゴシック" charset="0"/>
                <a:cs typeface="ＭＳ Ｐゴシック" charset="0"/>
              </a:defRPr>
            </a:lvl4pPr>
            <a:lvl5pPr marL="2057400" indent="-228600">
              <a:defRPr sz="2400">
                <a:solidFill>
                  <a:schemeClr val="tx1"/>
                </a:solidFill>
                <a:latin typeface="Arial" charset="0"/>
                <a:ea typeface="ＭＳ Ｐゴシック" charset="0"/>
                <a:cs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cs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cs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cs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cs typeface="ＭＳ Ｐゴシック" charset="0"/>
              </a:defRPr>
            </a:lvl9pPr>
          </a:lstStyle>
          <a:p>
            <a:pPr eaLnBrk="1" hangingPunct="1">
              <a:spcBef>
                <a:spcPct val="50000"/>
              </a:spcBef>
            </a:pPr>
            <a:r>
              <a:rPr lang="en-US" sz="2800" b="1"/>
              <a:t>Infrared radiation</a:t>
            </a:r>
            <a:r>
              <a:rPr lang="en-US" sz="2800" b="1">
                <a:solidFill>
                  <a:schemeClr val="accent2"/>
                </a:solidFill>
              </a:rPr>
              <a:t> can produce an image where visible radiation is blocked; generally can use optical telescope mirrors and lenses</a:t>
            </a:r>
          </a:p>
        </p:txBody>
      </p:sp>
      <p:sp>
        <p:nvSpPr>
          <p:cNvPr id="57346" name="Rectangle 6"/>
          <p:cNvSpPr>
            <a:spLocks noGrp="1" noChangeArrowheads="1"/>
          </p:cNvSpPr>
          <p:nvPr>
            <p:ph type="title"/>
          </p:nvPr>
        </p:nvSpPr>
        <p:spPr>
          <a:xfrm>
            <a:off x="457200" y="124442"/>
            <a:ext cx="8229600" cy="685800"/>
          </a:xfrm>
        </p:spPr>
        <p:txBody>
          <a:bodyPr/>
          <a:lstStyle/>
          <a:p>
            <a:pPr eaLnBrk="1" hangingPunct="1"/>
            <a:r>
              <a:rPr lang="en-US" dirty="0">
                <a:latin typeface="Arial" charset="0"/>
                <a:ea typeface="ＭＳ Ｐゴシック" charset="0"/>
              </a:rPr>
              <a:t>5.7 Space-Based Astronomy</a:t>
            </a:r>
          </a:p>
        </p:txBody>
      </p:sp>
    </p:spTree>
  </p:cSld>
  <p:clrMapOvr>
    <a:masterClrMapping/>
  </p:clrMapOvr>
  <p:timing>
    <p:tnLst>
      <p:par>
        <p:cTn xmlns:p14="http://schemas.microsoft.com/office/powerpoint/2010/mai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3" name="Text Box 3"/>
          <p:cNvSpPr txBox="1">
            <a:spLocks noChangeArrowheads="1"/>
          </p:cNvSpPr>
          <p:nvPr/>
        </p:nvSpPr>
        <p:spPr bwMode="auto">
          <a:xfrm>
            <a:off x="533400" y="1219200"/>
            <a:ext cx="4000500" cy="4400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cs typeface="ＭＳ Ｐゴシック" charset="0"/>
              </a:defRPr>
            </a:lvl2pPr>
            <a:lvl3pPr marL="1143000" indent="-228600">
              <a:defRPr sz="2400">
                <a:solidFill>
                  <a:schemeClr val="tx1"/>
                </a:solidFill>
                <a:latin typeface="Arial" charset="0"/>
                <a:ea typeface="ＭＳ Ｐゴシック" charset="0"/>
                <a:cs typeface="ＭＳ Ｐゴシック" charset="0"/>
              </a:defRPr>
            </a:lvl3pPr>
            <a:lvl4pPr marL="1600200" indent="-228600">
              <a:defRPr sz="2400">
                <a:solidFill>
                  <a:schemeClr val="tx1"/>
                </a:solidFill>
                <a:latin typeface="Arial" charset="0"/>
                <a:ea typeface="ＭＳ Ｐゴシック" charset="0"/>
                <a:cs typeface="ＭＳ Ｐゴシック" charset="0"/>
              </a:defRPr>
            </a:lvl4pPr>
            <a:lvl5pPr marL="2057400" indent="-228600">
              <a:defRPr sz="2400">
                <a:solidFill>
                  <a:schemeClr val="tx1"/>
                </a:solidFill>
                <a:latin typeface="Arial" charset="0"/>
                <a:ea typeface="ＭＳ Ｐゴシック" charset="0"/>
                <a:cs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cs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cs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cs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cs typeface="ＭＳ Ｐゴシック" charset="0"/>
              </a:defRPr>
            </a:lvl9pPr>
          </a:lstStyle>
          <a:p>
            <a:pPr eaLnBrk="1" hangingPunct="1">
              <a:spcBef>
                <a:spcPct val="50000"/>
              </a:spcBef>
            </a:pPr>
            <a:r>
              <a:rPr lang="en-US" sz="2800" b="1" dirty="0"/>
              <a:t>Infrared telescopes</a:t>
            </a:r>
            <a:r>
              <a:rPr lang="en-US" sz="2800" b="1" dirty="0">
                <a:solidFill>
                  <a:schemeClr val="accent2"/>
                </a:solidFill>
              </a:rPr>
              <a:t> can also be in </a:t>
            </a:r>
            <a:r>
              <a:rPr lang="en-US" sz="2800" b="1" dirty="0" smtClean="0">
                <a:solidFill>
                  <a:schemeClr val="accent2"/>
                </a:solidFill>
              </a:rPr>
              <a:t>space.</a:t>
            </a:r>
            <a:r>
              <a:rPr lang="en-US" sz="2800" b="1" dirty="0" smtClean="0">
                <a:solidFill>
                  <a:srgbClr val="FF0000"/>
                </a:solidFill>
              </a:rPr>
              <a:t> </a:t>
            </a:r>
            <a:r>
              <a:rPr lang="en-US" sz="2800" b="1" dirty="0">
                <a:solidFill>
                  <a:srgbClr val="333399"/>
                </a:solidFill>
              </a:rPr>
              <a:t>This pair of images compares the Eagle Nebula in infrared (top), taken by the </a:t>
            </a:r>
            <a:r>
              <a:rPr lang="en-US" sz="2800" b="1" i="1" dirty="0">
                <a:solidFill>
                  <a:srgbClr val="333399"/>
                </a:solidFill>
              </a:rPr>
              <a:t>Herschel Space Observatory</a:t>
            </a:r>
            <a:r>
              <a:rPr lang="en-US" sz="2800" b="1" dirty="0">
                <a:solidFill>
                  <a:srgbClr val="333399"/>
                </a:solidFill>
              </a:rPr>
              <a:t>, with the same region in visible light.</a:t>
            </a:r>
          </a:p>
        </p:txBody>
      </p:sp>
      <p:sp>
        <p:nvSpPr>
          <p:cNvPr id="59394" name="Rectangle 5"/>
          <p:cNvSpPr>
            <a:spLocks noGrp="1" noChangeArrowheads="1"/>
          </p:cNvSpPr>
          <p:nvPr>
            <p:ph type="title"/>
          </p:nvPr>
        </p:nvSpPr>
        <p:spPr>
          <a:xfrm>
            <a:off x="685800" y="0"/>
            <a:ext cx="7772400" cy="914400"/>
          </a:xfrm>
        </p:spPr>
        <p:txBody>
          <a:bodyPr/>
          <a:lstStyle/>
          <a:p>
            <a:pPr eaLnBrk="1" hangingPunct="1"/>
            <a:r>
              <a:rPr lang="en-US">
                <a:latin typeface="Arial" charset="0"/>
                <a:ea typeface="ＭＳ Ｐゴシック" charset="0"/>
              </a:rPr>
              <a:t>5.7 Space-Based Astronomy</a:t>
            </a:r>
          </a:p>
        </p:txBody>
      </p:sp>
      <p:pic>
        <p:nvPicPr>
          <p:cNvPr id="2" name="Picture 1" descr="05_31_Figure.jpg"/>
          <p:cNvPicPr>
            <a:picLocks noChangeAspect="1"/>
          </p:cNvPicPr>
          <p:nvPr/>
        </p:nvPicPr>
        <p:blipFill rotWithShape="1">
          <a:blip r:embed="rId3">
            <a:extLst>
              <a:ext uri="{28A0092B-C50C-407E-A947-70E740481C1C}">
                <a14:useLocalDpi xmlns:a14="http://schemas.microsoft.com/office/drawing/2010/main" val="0"/>
              </a:ext>
            </a:extLst>
          </a:blip>
          <a:srcRect b="2804"/>
          <a:stretch/>
        </p:blipFill>
        <p:spPr>
          <a:xfrm>
            <a:off x="5486400" y="894710"/>
            <a:ext cx="2636772" cy="5833445"/>
          </a:xfrm>
          <a:prstGeom prst="rect">
            <a:avLst/>
          </a:prstGeom>
        </p:spPr>
      </p:pic>
    </p:spTree>
  </p:cSld>
  <p:clrMapOvr>
    <a:masterClrMapping/>
  </p:clrMapOvr>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3" name="Text Box 3"/>
          <p:cNvSpPr txBox="1">
            <a:spLocks noChangeArrowheads="1"/>
          </p:cNvSpPr>
          <p:nvPr/>
        </p:nvSpPr>
        <p:spPr bwMode="auto">
          <a:xfrm>
            <a:off x="419100" y="762000"/>
            <a:ext cx="8305800" cy="560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cs typeface="ＭＳ Ｐゴシック" charset="0"/>
              </a:defRPr>
            </a:lvl2pPr>
            <a:lvl3pPr marL="1143000" indent="-228600">
              <a:defRPr sz="2400">
                <a:solidFill>
                  <a:schemeClr val="tx1"/>
                </a:solidFill>
                <a:latin typeface="Arial" charset="0"/>
                <a:ea typeface="ＭＳ Ｐゴシック" charset="0"/>
                <a:cs typeface="ＭＳ Ｐゴシック" charset="0"/>
              </a:defRPr>
            </a:lvl3pPr>
            <a:lvl4pPr marL="1600200" indent="-228600">
              <a:defRPr sz="2400">
                <a:solidFill>
                  <a:schemeClr val="tx1"/>
                </a:solidFill>
                <a:latin typeface="Arial" charset="0"/>
                <a:ea typeface="ＭＳ Ｐゴシック" charset="0"/>
                <a:cs typeface="ＭＳ Ｐゴシック" charset="0"/>
              </a:defRPr>
            </a:lvl4pPr>
            <a:lvl5pPr marL="2057400" indent="-228600">
              <a:defRPr sz="2400">
                <a:solidFill>
                  <a:schemeClr val="tx1"/>
                </a:solidFill>
                <a:latin typeface="Arial" charset="0"/>
                <a:ea typeface="ＭＳ Ｐゴシック" charset="0"/>
                <a:cs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cs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cs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cs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cs typeface="ＭＳ Ｐゴシック" charset="0"/>
              </a:defRPr>
            </a:lvl9pPr>
          </a:lstStyle>
          <a:p>
            <a:pPr eaLnBrk="1" hangingPunct="1">
              <a:spcBef>
                <a:spcPct val="50000"/>
              </a:spcBef>
            </a:pPr>
            <a:r>
              <a:rPr lang="en-US" sz="2800" b="1" dirty="0">
                <a:solidFill>
                  <a:schemeClr val="accent2"/>
                </a:solidFill>
              </a:rPr>
              <a:t>5.1</a:t>
            </a:r>
            <a:r>
              <a:rPr lang="en-US" sz="2800" b="1" dirty="0">
                <a:solidFill>
                  <a:srgbClr val="000000"/>
                </a:solidFill>
              </a:rPr>
              <a:t> Optical Telescopes </a:t>
            </a:r>
          </a:p>
          <a:p>
            <a:pPr eaLnBrk="1" hangingPunct="1">
              <a:spcBef>
                <a:spcPct val="50000"/>
              </a:spcBef>
            </a:pPr>
            <a:r>
              <a:rPr lang="en-US" sz="2800" b="1" dirty="0">
                <a:solidFill>
                  <a:srgbClr val="333399"/>
                </a:solidFill>
              </a:rPr>
              <a:t>5.2</a:t>
            </a:r>
            <a:r>
              <a:rPr lang="en-US" sz="2800" b="1" dirty="0">
                <a:solidFill>
                  <a:srgbClr val="000000"/>
                </a:solidFill>
              </a:rPr>
              <a:t> Telescope Size	</a:t>
            </a:r>
          </a:p>
          <a:p>
            <a:pPr eaLnBrk="1" hangingPunct="1">
              <a:spcBef>
                <a:spcPct val="50000"/>
              </a:spcBef>
            </a:pPr>
            <a:r>
              <a:rPr lang="en-US" sz="2800" b="1" dirty="0">
                <a:solidFill>
                  <a:srgbClr val="333399"/>
                </a:solidFill>
              </a:rPr>
              <a:t>5.3</a:t>
            </a:r>
            <a:r>
              <a:rPr lang="en-US" sz="2800" b="1" dirty="0">
                <a:solidFill>
                  <a:srgbClr val="000000"/>
                </a:solidFill>
              </a:rPr>
              <a:t> Images and Detectors</a:t>
            </a:r>
          </a:p>
          <a:p>
            <a:pPr eaLnBrk="1" hangingPunct="1">
              <a:spcBef>
                <a:spcPct val="50000"/>
              </a:spcBef>
            </a:pPr>
            <a:r>
              <a:rPr lang="en-US" sz="2800" b="1" dirty="0">
                <a:solidFill>
                  <a:srgbClr val="333399"/>
                </a:solidFill>
              </a:rPr>
              <a:t>5.4</a:t>
            </a:r>
            <a:r>
              <a:rPr lang="en-US" sz="2800" b="1" dirty="0">
                <a:solidFill>
                  <a:srgbClr val="000000"/>
                </a:solidFill>
              </a:rPr>
              <a:t> High-Resolution Astronomy</a:t>
            </a:r>
          </a:p>
          <a:p>
            <a:pPr eaLnBrk="1" hangingPunct="1">
              <a:spcBef>
                <a:spcPct val="50000"/>
              </a:spcBef>
            </a:pPr>
            <a:r>
              <a:rPr lang="en-US" sz="2800" b="1" dirty="0">
                <a:solidFill>
                  <a:srgbClr val="333399"/>
                </a:solidFill>
              </a:rPr>
              <a:t>5.5</a:t>
            </a:r>
            <a:r>
              <a:rPr lang="en-US" sz="2800" b="1" dirty="0">
                <a:solidFill>
                  <a:srgbClr val="000000"/>
                </a:solidFill>
              </a:rPr>
              <a:t> Radio Astronomy</a:t>
            </a:r>
          </a:p>
          <a:p>
            <a:pPr eaLnBrk="1" hangingPunct="1">
              <a:spcBef>
                <a:spcPct val="50000"/>
              </a:spcBef>
            </a:pPr>
            <a:r>
              <a:rPr lang="en-US" sz="2800" b="1" dirty="0">
                <a:solidFill>
                  <a:srgbClr val="333399"/>
                </a:solidFill>
              </a:rPr>
              <a:t>5.6</a:t>
            </a:r>
            <a:r>
              <a:rPr lang="en-US" sz="2800" b="1" dirty="0">
                <a:solidFill>
                  <a:srgbClr val="000000"/>
                </a:solidFill>
              </a:rPr>
              <a:t> Interferometry</a:t>
            </a:r>
          </a:p>
          <a:p>
            <a:pPr eaLnBrk="1" hangingPunct="1">
              <a:spcBef>
                <a:spcPct val="50000"/>
              </a:spcBef>
            </a:pPr>
            <a:r>
              <a:rPr lang="en-US" sz="2800" b="1" dirty="0">
                <a:solidFill>
                  <a:srgbClr val="333399"/>
                </a:solidFill>
              </a:rPr>
              <a:t>5.7</a:t>
            </a:r>
            <a:r>
              <a:rPr lang="en-US" sz="2800" b="1" dirty="0">
                <a:solidFill>
                  <a:srgbClr val="000000"/>
                </a:solidFill>
              </a:rPr>
              <a:t> Space-Based Astronomy</a:t>
            </a:r>
          </a:p>
          <a:p>
            <a:pPr eaLnBrk="1" hangingPunct="1">
              <a:spcBef>
                <a:spcPct val="50000"/>
              </a:spcBef>
            </a:pPr>
            <a:r>
              <a:rPr lang="en-US" b="1" dirty="0">
                <a:solidFill>
                  <a:srgbClr val="333399"/>
                </a:solidFill>
              </a:rPr>
              <a:t>Discovery 5-1 </a:t>
            </a:r>
            <a:r>
              <a:rPr lang="en-US" b="1" dirty="0">
                <a:solidFill>
                  <a:srgbClr val="000000"/>
                </a:solidFill>
              </a:rPr>
              <a:t>The Alma Array</a:t>
            </a:r>
          </a:p>
          <a:p>
            <a:pPr eaLnBrk="1" hangingPunct="1">
              <a:spcBef>
                <a:spcPct val="50000"/>
              </a:spcBef>
            </a:pPr>
            <a:r>
              <a:rPr lang="en-US" sz="2800" b="1" dirty="0">
                <a:solidFill>
                  <a:srgbClr val="333399"/>
                </a:solidFill>
              </a:rPr>
              <a:t>5.8</a:t>
            </a:r>
            <a:r>
              <a:rPr lang="en-US" sz="2800" b="1" dirty="0">
                <a:solidFill>
                  <a:srgbClr val="000000"/>
                </a:solidFill>
              </a:rPr>
              <a:t> Full-Spectrum Coverage</a:t>
            </a:r>
          </a:p>
        </p:txBody>
      </p:sp>
      <p:sp>
        <p:nvSpPr>
          <p:cNvPr id="8194" name="Rectangle 4"/>
          <p:cNvSpPr>
            <a:spLocks noGrp="1" noChangeArrowheads="1"/>
          </p:cNvSpPr>
          <p:nvPr>
            <p:ph type="title"/>
          </p:nvPr>
        </p:nvSpPr>
        <p:spPr>
          <a:xfrm>
            <a:off x="457200" y="0"/>
            <a:ext cx="8229600" cy="762000"/>
          </a:xfrm>
        </p:spPr>
        <p:txBody>
          <a:bodyPr/>
          <a:lstStyle/>
          <a:p>
            <a:pPr eaLnBrk="1" hangingPunct="1"/>
            <a:r>
              <a:rPr lang="en-US">
                <a:latin typeface="Arial" charset="0"/>
                <a:ea typeface="ＭＳ Ｐゴシック" charset="0"/>
              </a:rPr>
              <a:t>Units of Chapter 5</a:t>
            </a:r>
          </a:p>
        </p:txBody>
      </p:sp>
    </p:spTree>
  </p:cSld>
  <p:clrMapOvr>
    <a:masterClrMapping/>
  </p:clrMapOvr>
  <p:timing>
    <p:tnLst>
      <p:par>
        <p:cTn xmlns:p14="http://schemas.microsoft.com/office/powerpoint/2010/mai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1" name="Text Box 3"/>
          <p:cNvSpPr txBox="1">
            <a:spLocks noChangeArrowheads="1"/>
          </p:cNvSpPr>
          <p:nvPr/>
        </p:nvSpPr>
        <p:spPr bwMode="auto">
          <a:xfrm>
            <a:off x="304800" y="1981200"/>
            <a:ext cx="4267200" cy="2227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cs typeface="ＭＳ Ｐゴシック" charset="0"/>
              </a:defRPr>
            </a:lvl2pPr>
            <a:lvl3pPr marL="1143000" indent="-228600">
              <a:defRPr sz="2400">
                <a:solidFill>
                  <a:schemeClr val="tx1"/>
                </a:solidFill>
                <a:latin typeface="Arial" charset="0"/>
                <a:ea typeface="ＭＳ Ｐゴシック" charset="0"/>
                <a:cs typeface="ＭＳ Ｐゴシック" charset="0"/>
              </a:defRPr>
            </a:lvl3pPr>
            <a:lvl4pPr marL="1600200" indent="-228600">
              <a:defRPr sz="2400">
                <a:solidFill>
                  <a:schemeClr val="tx1"/>
                </a:solidFill>
                <a:latin typeface="Arial" charset="0"/>
                <a:ea typeface="ＭＳ Ｐゴシック" charset="0"/>
                <a:cs typeface="ＭＳ Ｐゴシック" charset="0"/>
              </a:defRPr>
            </a:lvl4pPr>
            <a:lvl5pPr marL="2057400" indent="-228600">
              <a:defRPr sz="2400">
                <a:solidFill>
                  <a:schemeClr val="tx1"/>
                </a:solidFill>
                <a:latin typeface="Arial" charset="0"/>
                <a:ea typeface="ＭＳ Ｐゴシック" charset="0"/>
                <a:cs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cs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cs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cs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cs typeface="ＭＳ Ｐゴシック" charset="0"/>
              </a:defRPr>
            </a:lvl9pPr>
          </a:lstStyle>
          <a:p>
            <a:pPr eaLnBrk="1" hangingPunct="1">
              <a:spcBef>
                <a:spcPct val="50000"/>
              </a:spcBef>
            </a:pPr>
            <a:r>
              <a:rPr lang="en-US" sz="2800" b="1">
                <a:solidFill>
                  <a:schemeClr val="accent2"/>
                </a:solidFill>
              </a:rPr>
              <a:t>The </a:t>
            </a:r>
            <a:r>
              <a:rPr lang="en-US" sz="2800" b="1" i="1">
                <a:solidFill>
                  <a:schemeClr val="accent2"/>
                </a:solidFill>
              </a:rPr>
              <a:t>Spitzer Space Telescope</a:t>
            </a:r>
            <a:r>
              <a:rPr lang="en-US" sz="2800" b="1">
                <a:solidFill>
                  <a:schemeClr val="accent2"/>
                </a:solidFill>
              </a:rPr>
              <a:t>, an infrared telescope, is in orbit around the Sun. These are some of its images.</a:t>
            </a:r>
          </a:p>
        </p:txBody>
      </p:sp>
      <p:sp>
        <p:nvSpPr>
          <p:cNvPr id="61442" name="Rectangle 6"/>
          <p:cNvSpPr>
            <a:spLocks noGrp="1" noChangeArrowheads="1"/>
          </p:cNvSpPr>
          <p:nvPr>
            <p:ph type="title"/>
          </p:nvPr>
        </p:nvSpPr>
        <p:spPr>
          <a:xfrm>
            <a:off x="685800" y="41275"/>
            <a:ext cx="7772400" cy="838200"/>
          </a:xfrm>
        </p:spPr>
        <p:txBody>
          <a:bodyPr/>
          <a:lstStyle/>
          <a:p>
            <a:pPr eaLnBrk="1" hangingPunct="1"/>
            <a:r>
              <a:rPr lang="en-US">
                <a:latin typeface="Arial" charset="0"/>
                <a:ea typeface="ＭＳ Ｐゴシック" charset="0"/>
              </a:rPr>
              <a:t>5.7 Space-Based Astronomy</a:t>
            </a:r>
          </a:p>
        </p:txBody>
      </p:sp>
      <p:pic>
        <p:nvPicPr>
          <p:cNvPr id="2" name="Picture 1" descr="05_30_Figure.jpg"/>
          <p:cNvPicPr>
            <a:picLocks noChangeAspect="1"/>
          </p:cNvPicPr>
          <p:nvPr/>
        </p:nvPicPr>
        <p:blipFill rotWithShape="1">
          <a:blip r:embed="rId3">
            <a:extLst>
              <a:ext uri="{28A0092B-C50C-407E-A947-70E740481C1C}">
                <a14:useLocalDpi xmlns:a14="http://schemas.microsoft.com/office/drawing/2010/main" val="0"/>
              </a:ext>
            </a:extLst>
          </a:blip>
          <a:srcRect b="2804"/>
          <a:stretch/>
        </p:blipFill>
        <p:spPr>
          <a:xfrm>
            <a:off x="5562600" y="969715"/>
            <a:ext cx="2743200" cy="5755822"/>
          </a:xfrm>
          <a:prstGeom prst="rect">
            <a:avLst/>
          </a:prstGeom>
        </p:spPr>
      </p:pic>
    </p:spTree>
  </p:cSld>
  <p:clrMapOvr>
    <a:masterClrMapping/>
  </p:clrMapOvr>
  <p:timing>
    <p:tnLst>
      <p:par>
        <p:cTn xmlns:p14="http://schemas.microsoft.com/office/powerpoint/2010/mai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89" name="Text Box 3"/>
          <p:cNvSpPr txBox="1">
            <a:spLocks noChangeArrowheads="1"/>
          </p:cNvSpPr>
          <p:nvPr/>
        </p:nvSpPr>
        <p:spPr bwMode="auto">
          <a:xfrm>
            <a:off x="228600" y="806450"/>
            <a:ext cx="8915400" cy="1816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cs typeface="ＭＳ Ｐゴシック" charset="0"/>
              </a:defRPr>
            </a:lvl2pPr>
            <a:lvl3pPr marL="1143000" indent="-228600">
              <a:defRPr sz="2400">
                <a:solidFill>
                  <a:schemeClr val="tx1"/>
                </a:solidFill>
                <a:latin typeface="Arial" charset="0"/>
                <a:ea typeface="ＭＳ Ｐゴシック" charset="0"/>
                <a:cs typeface="ＭＳ Ｐゴシック" charset="0"/>
              </a:defRPr>
            </a:lvl3pPr>
            <a:lvl4pPr marL="1600200" indent="-228600">
              <a:defRPr sz="2400">
                <a:solidFill>
                  <a:schemeClr val="tx1"/>
                </a:solidFill>
                <a:latin typeface="Arial" charset="0"/>
                <a:ea typeface="ＭＳ Ｐゴシック" charset="0"/>
                <a:cs typeface="ＭＳ Ｐゴシック" charset="0"/>
              </a:defRPr>
            </a:lvl4pPr>
            <a:lvl5pPr marL="2057400" indent="-228600">
              <a:defRPr sz="2400">
                <a:solidFill>
                  <a:schemeClr val="tx1"/>
                </a:solidFill>
                <a:latin typeface="Arial" charset="0"/>
                <a:ea typeface="ＭＳ Ｐゴシック" charset="0"/>
                <a:cs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cs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cs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cs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cs typeface="ＭＳ Ｐゴシック" charset="0"/>
              </a:defRPr>
            </a:lvl9pPr>
          </a:lstStyle>
          <a:p>
            <a:pPr eaLnBrk="1" hangingPunct="1">
              <a:spcBef>
                <a:spcPct val="50000"/>
              </a:spcBef>
            </a:pPr>
            <a:r>
              <a:rPr lang="en-US" sz="2800" b="1" dirty="0">
                <a:solidFill>
                  <a:srgbClr val="333399"/>
                </a:solidFill>
              </a:rPr>
              <a:t>The ALMA Array is a set of 66 </a:t>
            </a:r>
            <a:r>
              <a:rPr lang="en-US" sz="2800" b="1" dirty="0" err="1">
                <a:solidFill>
                  <a:srgbClr val="333399"/>
                </a:solidFill>
              </a:rPr>
              <a:t>radiotelescopes</a:t>
            </a:r>
            <a:r>
              <a:rPr lang="en-US" sz="2800" b="1" dirty="0">
                <a:solidFill>
                  <a:srgbClr val="333399"/>
                </a:solidFill>
              </a:rPr>
              <a:t> located in northern Chile, which detect radiation with wavelengths between 0.3 mm and 10 mm. The antennas are mobile, allowing excellent resolution.</a:t>
            </a:r>
          </a:p>
        </p:txBody>
      </p:sp>
      <p:sp>
        <p:nvSpPr>
          <p:cNvPr id="63490" name="Rectangle 8"/>
          <p:cNvSpPr>
            <a:spLocks noGrp="1" noChangeArrowheads="1"/>
          </p:cNvSpPr>
          <p:nvPr>
            <p:ph type="title"/>
          </p:nvPr>
        </p:nvSpPr>
        <p:spPr>
          <a:xfrm>
            <a:off x="457200" y="103188"/>
            <a:ext cx="8229600" cy="685800"/>
          </a:xfrm>
        </p:spPr>
        <p:txBody>
          <a:bodyPr/>
          <a:lstStyle/>
          <a:p>
            <a:pPr eaLnBrk="1" hangingPunct="1"/>
            <a:r>
              <a:rPr lang="en-US" dirty="0">
                <a:solidFill>
                  <a:schemeClr val="tx1"/>
                </a:solidFill>
                <a:latin typeface="Arial" charset="0"/>
                <a:ea typeface="ＭＳ Ｐゴシック" charset="0"/>
              </a:rPr>
              <a:t>Discovery 5-1 The ALMA Array</a:t>
            </a:r>
          </a:p>
        </p:txBody>
      </p:sp>
      <p:pic>
        <p:nvPicPr>
          <p:cNvPr id="2" name="Picture 1" descr="05_Pg124_UnFigure1.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743200" y="2892612"/>
            <a:ext cx="3572311" cy="3482683"/>
          </a:xfrm>
          <a:prstGeom prst="rect">
            <a:avLst/>
          </a:prstGeom>
        </p:spPr>
      </p:pic>
    </p:spTree>
  </p:cSld>
  <p:clrMapOvr>
    <a:masterClrMapping/>
  </p:clrMapOvr>
  <p:timing>
    <p:tnLst>
      <p:par>
        <p:cTn xmlns:p14="http://schemas.microsoft.com/office/powerpoint/2010/mai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05_32_Figure.jpg"/>
          <p:cNvPicPr>
            <a:picLocks noChangeAspect="1"/>
          </p:cNvPicPr>
          <p:nvPr/>
        </p:nvPicPr>
        <p:blipFill rotWithShape="1">
          <a:blip r:embed="rId3">
            <a:extLst>
              <a:ext uri="{28A0092B-C50C-407E-A947-70E740481C1C}">
                <a14:useLocalDpi xmlns:a14="http://schemas.microsoft.com/office/drawing/2010/main" val="0"/>
              </a:ext>
            </a:extLst>
          </a:blip>
          <a:srcRect b="2804"/>
          <a:stretch/>
        </p:blipFill>
        <p:spPr>
          <a:xfrm>
            <a:off x="5407014" y="990600"/>
            <a:ext cx="2744497" cy="5486400"/>
          </a:xfrm>
          <a:prstGeom prst="rect">
            <a:avLst/>
          </a:prstGeom>
        </p:spPr>
      </p:pic>
      <p:sp>
        <p:nvSpPr>
          <p:cNvPr id="65537" name="Text Box 3"/>
          <p:cNvSpPr txBox="1">
            <a:spLocks noChangeArrowheads="1"/>
          </p:cNvSpPr>
          <p:nvPr/>
        </p:nvSpPr>
        <p:spPr bwMode="auto">
          <a:xfrm>
            <a:off x="228600" y="1676400"/>
            <a:ext cx="4343400" cy="2227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cs typeface="ＭＳ Ｐゴシック" charset="0"/>
              </a:defRPr>
            </a:lvl2pPr>
            <a:lvl3pPr marL="1143000" indent="-228600">
              <a:defRPr sz="2400">
                <a:solidFill>
                  <a:schemeClr val="tx1"/>
                </a:solidFill>
                <a:latin typeface="Arial" charset="0"/>
                <a:ea typeface="ＭＳ Ｐゴシック" charset="0"/>
                <a:cs typeface="ＭＳ Ｐゴシック" charset="0"/>
              </a:defRPr>
            </a:lvl3pPr>
            <a:lvl4pPr marL="1600200" indent="-228600">
              <a:defRPr sz="2400">
                <a:solidFill>
                  <a:schemeClr val="tx1"/>
                </a:solidFill>
                <a:latin typeface="Arial" charset="0"/>
                <a:ea typeface="ＭＳ Ｐゴシック" charset="0"/>
                <a:cs typeface="ＭＳ Ｐゴシック" charset="0"/>
              </a:defRPr>
            </a:lvl4pPr>
            <a:lvl5pPr marL="2057400" indent="-228600">
              <a:defRPr sz="2400">
                <a:solidFill>
                  <a:schemeClr val="tx1"/>
                </a:solidFill>
                <a:latin typeface="Arial" charset="0"/>
                <a:ea typeface="ＭＳ Ｐゴシック" charset="0"/>
                <a:cs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cs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cs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cs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cs typeface="ＭＳ Ｐゴシック" charset="0"/>
              </a:defRPr>
            </a:lvl9pPr>
          </a:lstStyle>
          <a:p>
            <a:pPr eaLnBrk="1" hangingPunct="1">
              <a:spcBef>
                <a:spcPct val="50000"/>
              </a:spcBef>
            </a:pPr>
            <a:r>
              <a:rPr lang="en-US" sz="2800" b="1"/>
              <a:t>Ultraviolet</a:t>
            </a:r>
            <a:r>
              <a:rPr lang="en-US" sz="2800" b="1">
                <a:solidFill>
                  <a:schemeClr val="accent2"/>
                </a:solidFill>
              </a:rPr>
              <a:t> observing must be done in space, as the atmosphere absorbs almost all ultraviolet rays.</a:t>
            </a:r>
          </a:p>
        </p:txBody>
      </p:sp>
      <p:sp>
        <p:nvSpPr>
          <p:cNvPr id="65538" name="Rectangle 7"/>
          <p:cNvSpPr>
            <a:spLocks noGrp="1" noChangeArrowheads="1"/>
          </p:cNvSpPr>
          <p:nvPr>
            <p:ph type="title"/>
          </p:nvPr>
        </p:nvSpPr>
        <p:spPr>
          <a:xfrm>
            <a:off x="685800" y="40304"/>
            <a:ext cx="7772400" cy="838200"/>
          </a:xfrm>
        </p:spPr>
        <p:txBody>
          <a:bodyPr/>
          <a:lstStyle/>
          <a:p>
            <a:pPr eaLnBrk="1" hangingPunct="1"/>
            <a:r>
              <a:rPr lang="en-US" dirty="0">
                <a:latin typeface="Arial" charset="0"/>
                <a:ea typeface="ＭＳ Ｐゴシック" charset="0"/>
              </a:rPr>
              <a:t>5.7 Space-Based Astronomy</a:t>
            </a:r>
          </a:p>
        </p:txBody>
      </p:sp>
    </p:spTree>
  </p:cSld>
  <p:clrMapOvr>
    <a:masterClrMapping/>
  </p:clrMapOvr>
  <p:timing>
    <p:tnLst>
      <p:par>
        <p:cTn xmlns:p14="http://schemas.microsoft.com/office/powerpoint/2010/mai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05_33_Figure_Anno.jpg"/>
          <p:cNvPicPr>
            <a:picLocks noChangeAspect="1"/>
          </p:cNvPicPr>
          <p:nvPr/>
        </p:nvPicPr>
        <p:blipFill rotWithShape="1">
          <a:blip r:embed="rId3">
            <a:extLst>
              <a:ext uri="{28A0092B-C50C-407E-A947-70E740481C1C}">
                <a14:useLocalDpi xmlns:a14="http://schemas.microsoft.com/office/drawing/2010/main" val="0"/>
              </a:ext>
            </a:extLst>
          </a:blip>
          <a:srcRect b="5495"/>
          <a:stretch/>
        </p:blipFill>
        <p:spPr>
          <a:xfrm>
            <a:off x="152400" y="3102864"/>
            <a:ext cx="8601456" cy="3145536"/>
          </a:xfrm>
          <a:prstGeom prst="rect">
            <a:avLst/>
          </a:prstGeom>
        </p:spPr>
      </p:pic>
      <p:sp>
        <p:nvSpPr>
          <p:cNvPr id="67585" name="Text Box 3"/>
          <p:cNvSpPr txBox="1">
            <a:spLocks noChangeArrowheads="1"/>
          </p:cNvSpPr>
          <p:nvPr/>
        </p:nvSpPr>
        <p:spPr bwMode="auto">
          <a:xfrm>
            <a:off x="228600" y="806450"/>
            <a:ext cx="8915400" cy="946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cs typeface="ＭＳ Ｐゴシック" charset="0"/>
              </a:defRPr>
            </a:lvl2pPr>
            <a:lvl3pPr marL="1143000" indent="-228600">
              <a:defRPr sz="2400">
                <a:solidFill>
                  <a:schemeClr val="tx1"/>
                </a:solidFill>
                <a:latin typeface="Arial" charset="0"/>
                <a:ea typeface="ＭＳ Ｐゴシック" charset="0"/>
                <a:cs typeface="ＭＳ Ｐゴシック" charset="0"/>
              </a:defRPr>
            </a:lvl3pPr>
            <a:lvl4pPr marL="1600200" indent="-228600">
              <a:defRPr sz="2400">
                <a:solidFill>
                  <a:schemeClr val="tx1"/>
                </a:solidFill>
                <a:latin typeface="Arial" charset="0"/>
                <a:ea typeface="ＭＳ Ｐゴシック" charset="0"/>
                <a:cs typeface="ＭＳ Ｐゴシック" charset="0"/>
              </a:defRPr>
            </a:lvl4pPr>
            <a:lvl5pPr marL="2057400" indent="-228600">
              <a:defRPr sz="2400">
                <a:solidFill>
                  <a:schemeClr val="tx1"/>
                </a:solidFill>
                <a:latin typeface="Arial" charset="0"/>
                <a:ea typeface="ＭＳ Ｐゴシック" charset="0"/>
                <a:cs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cs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cs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cs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cs typeface="ＭＳ Ｐゴシック" charset="0"/>
              </a:defRPr>
            </a:lvl9pPr>
          </a:lstStyle>
          <a:p>
            <a:pPr eaLnBrk="1" hangingPunct="1">
              <a:spcBef>
                <a:spcPct val="50000"/>
              </a:spcBef>
            </a:pPr>
            <a:r>
              <a:rPr lang="en-US" sz="2800" b="1"/>
              <a:t>X rays</a:t>
            </a:r>
            <a:r>
              <a:rPr lang="en-US" sz="2800" b="1">
                <a:solidFill>
                  <a:schemeClr val="accent2"/>
                </a:solidFill>
              </a:rPr>
              <a:t> and </a:t>
            </a:r>
            <a:r>
              <a:rPr lang="en-US" sz="2800" b="1"/>
              <a:t>gamma rays</a:t>
            </a:r>
            <a:r>
              <a:rPr lang="en-US" sz="2800" b="1">
                <a:solidFill>
                  <a:schemeClr val="accent2"/>
                </a:solidFill>
              </a:rPr>
              <a:t> will not reflect off mirrors as other wavelengths do; need new techniques</a:t>
            </a:r>
          </a:p>
        </p:txBody>
      </p:sp>
      <p:sp>
        <p:nvSpPr>
          <p:cNvPr id="67586" name="Text Box 5"/>
          <p:cNvSpPr txBox="1">
            <a:spLocks noChangeArrowheads="1"/>
          </p:cNvSpPr>
          <p:nvPr/>
        </p:nvSpPr>
        <p:spPr bwMode="auto">
          <a:xfrm>
            <a:off x="228600" y="1797050"/>
            <a:ext cx="8534400" cy="946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cs typeface="ＭＳ Ｐゴシック" charset="0"/>
              </a:defRPr>
            </a:lvl2pPr>
            <a:lvl3pPr marL="1143000" indent="-228600">
              <a:defRPr sz="2400">
                <a:solidFill>
                  <a:schemeClr val="tx1"/>
                </a:solidFill>
                <a:latin typeface="Arial" charset="0"/>
                <a:ea typeface="ＭＳ Ｐゴシック" charset="0"/>
                <a:cs typeface="ＭＳ Ｐゴシック" charset="0"/>
              </a:defRPr>
            </a:lvl3pPr>
            <a:lvl4pPr marL="1600200" indent="-228600">
              <a:defRPr sz="2400">
                <a:solidFill>
                  <a:schemeClr val="tx1"/>
                </a:solidFill>
                <a:latin typeface="Arial" charset="0"/>
                <a:ea typeface="ＭＳ Ｐゴシック" charset="0"/>
                <a:cs typeface="ＭＳ Ｐゴシック" charset="0"/>
              </a:defRPr>
            </a:lvl4pPr>
            <a:lvl5pPr marL="2057400" indent="-228600">
              <a:defRPr sz="2400">
                <a:solidFill>
                  <a:schemeClr val="tx1"/>
                </a:solidFill>
                <a:latin typeface="Arial" charset="0"/>
                <a:ea typeface="ＭＳ Ｐゴシック" charset="0"/>
                <a:cs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cs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cs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cs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cs typeface="ＭＳ Ｐゴシック" charset="0"/>
              </a:defRPr>
            </a:lvl9pPr>
          </a:lstStyle>
          <a:p>
            <a:pPr eaLnBrk="1" hangingPunct="1">
              <a:spcBef>
                <a:spcPct val="50000"/>
              </a:spcBef>
            </a:pPr>
            <a:r>
              <a:rPr lang="en-US" sz="2800" b="1"/>
              <a:t>X rays</a:t>
            </a:r>
            <a:r>
              <a:rPr lang="en-US" sz="2800" b="1">
                <a:solidFill>
                  <a:schemeClr val="accent2"/>
                </a:solidFill>
              </a:rPr>
              <a:t> will reflect at a very shallow angle and can therefore be focused</a:t>
            </a:r>
          </a:p>
        </p:txBody>
      </p:sp>
      <p:sp>
        <p:nvSpPr>
          <p:cNvPr id="67587" name="Rectangle 8"/>
          <p:cNvSpPr>
            <a:spLocks noGrp="1" noChangeArrowheads="1"/>
          </p:cNvSpPr>
          <p:nvPr>
            <p:ph type="title"/>
          </p:nvPr>
        </p:nvSpPr>
        <p:spPr>
          <a:xfrm>
            <a:off x="457200" y="103188"/>
            <a:ext cx="8229600" cy="685800"/>
          </a:xfrm>
        </p:spPr>
        <p:txBody>
          <a:bodyPr/>
          <a:lstStyle/>
          <a:p>
            <a:pPr eaLnBrk="1" hangingPunct="1"/>
            <a:r>
              <a:rPr lang="en-US">
                <a:latin typeface="Arial" charset="0"/>
                <a:ea typeface="ＭＳ Ｐゴシック" charset="0"/>
              </a:rPr>
              <a:t>5.7 Space-Based Astronomy</a:t>
            </a:r>
          </a:p>
        </p:txBody>
      </p:sp>
    </p:spTree>
  </p:cSld>
  <p:clrMapOvr>
    <a:masterClrMapping/>
  </p:clrMapOvr>
  <p:timing>
    <p:tnLst>
      <p:par>
        <p:cTn xmlns:p14="http://schemas.microsoft.com/office/powerpoint/2010/mai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05_35_Figure_Anno.jpg"/>
          <p:cNvPicPr>
            <a:picLocks noChangeAspect="1"/>
          </p:cNvPicPr>
          <p:nvPr/>
        </p:nvPicPr>
        <p:blipFill rotWithShape="1">
          <a:blip r:embed="rId3">
            <a:extLst>
              <a:ext uri="{28A0092B-C50C-407E-A947-70E740481C1C}">
                <a14:useLocalDpi xmlns:a14="http://schemas.microsoft.com/office/drawing/2010/main" val="0"/>
              </a:ext>
            </a:extLst>
          </a:blip>
          <a:srcRect b="2804"/>
          <a:stretch/>
        </p:blipFill>
        <p:spPr>
          <a:xfrm>
            <a:off x="1939562" y="1554645"/>
            <a:ext cx="5249636" cy="5001344"/>
          </a:xfrm>
          <a:prstGeom prst="rect">
            <a:avLst/>
          </a:prstGeom>
        </p:spPr>
      </p:pic>
      <p:sp>
        <p:nvSpPr>
          <p:cNvPr id="69633" name="Text Box 3"/>
          <p:cNvSpPr txBox="1">
            <a:spLocks noChangeArrowheads="1"/>
          </p:cNvSpPr>
          <p:nvPr/>
        </p:nvSpPr>
        <p:spPr bwMode="auto">
          <a:xfrm>
            <a:off x="304800" y="928688"/>
            <a:ext cx="8077200"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cs typeface="ＭＳ Ｐゴシック" charset="0"/>
              </a:defRPr>
            </a:lvl2pPr>
            <a:lvl3pPr marL="1143000" indent="-228600">
              <a:defRPr sz="2400">
                <a:solidFill>
                  <a:schemeClr val="tx1"/>
                </a:solidFill>
                <a:latin typeface="Arial" charset="0"/>
                <a:ea typeface="ＭＳ Ｐゴシック" charset="0"/>
                <a:cs typeface="ＭＳ Ｐゴシック" charset="0"/>
              </a:defRPr>
            </a:lvl3pPr>
            <a:lvl4pPr marL="1600200" indent="-228600">
              <a:defRPr sz="2400">
                <a:solidFill>
                  <a:schemeClr val="tx1"/>
                </a:solidFill>
                <a:latin typeface="Arial" charset="0"/>
                <a:ea typeface="ＭＳ Ｐゴシック" charset="0"/>
                <a:cs typeface="ＭＳ Ｐゴシック" charset="0"/>
              </a:defRPr>
            </a:lvl4pPr>
            <a:lvl5pPr marL="2057400" indent="-228600">
              <a:defRPr sz="2400">
                <a:solidFill>
                  <a:schemeClr val="tx1"/>
                </a:solidFill>
                <a:latin typeface="Arial" charset="0"/>
                <a:ea typeface="ＭＳ Ｐゴシック" charset="0"/>
                <a:cs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cs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cs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cs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cs typeface="ＭＳ Ｐゴシック" charset="0"/>
              </a:defRPr>
            </a:lvl9pPr>
          </a:lstStyle>
          <a:p>
            <a:pPr eaLnBrk="1" hangingPunct="1">
              <a:spcBef>
                <a:spcPct val="50000"/>
              </a:spcBef>
            </a:pPr>
            <a:r>
              <a:rPr lang="en-US" sz="2800" b="1"/>
              <a:t>X-ray image</a:t>
            </a:r>
            <a:r>
              <a:rPr lang="en-US" sz="2800" b="1">
                <a:solidFill>
                  <a:schemeClr val="accent2"/>
                </a:solidFill>
              </a:rPr>
              <a:t> of supernova remnant</a:t>
            </a:r>
          </a:p>
        </p:txBody>
      </p:sp>
      <p:sp>
        <p:nvSpPr>
          <p:cNvPr id="69634" name="Rectangle 6"/>
          <p:cNvSpPr>
            <a:spLocks noGrp="1" noChangeArrowheads="1"/>
          </p:cNvSpPr>
          <p:nvPr>
            <p:ph type="title"/>
          </p:nvPr>
        </p:nvSpPr>
        <p:spPr>
          <a:xfrm>
            <a:off x="457200" y="40304"/>
            <a:ext cx="8229600" cy="838200"/>
          </a:xfrm>
        </p:spPr>
        <p:txBody>
          <a:bodyPr/>
          <a:lstStyle/>
          <a:p>
            <a:pPr eaLnBrk="1" hangingPunct="1"/>
            <a:r>
              <a:rPr lang="en-US" dirty="0">
                <a:latin typeface="Arial" charset="0"/>
                <a:ea typeface="ＭＳ Ｐゴシック" charset="0"/>
              </a:rPr>
              <a:t>5.7 Space-Based Astronomy</a:t>
            </a:r>
          </a:p>
        </p:txBody>
      </p:sp>
    </p:spTree>
  </p:cSld>
  <p:clrMapOvr>
    <a:masterClrMapping/>
  </p:clrMapOvr>
  <p:timing>
    <p:tnLst>
      <p:par>
        <p:cTn xmlns:p14="http://schemas.microsoft.com/office/powerpoint/2010/mai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05_36_Figure.jpg"/>
          <p:cNvPicPr>
            <a:picLocks noChangeAspect="1"/>
          </p:cNvPicPr>
          <p:nvPr/>
        </p:nvPicPr>
        <p:blipFill rotWithShape="1">
          <a:blip r:embed="rId3">
            <a:extLst>
              <a:ext uri="{28A0092B-C50C-407E-A947-70E740481C1C}">
                <a14:useLocalDpi xmlns:a14="http://schemas.microsoft.com/office/drawing/2010/main" val="0"/>
              </a:ext>
            </a:extLst>
          </a:blip>
          <a:srcRect b="4075"/>
          <a:stretch/>
        </p:blipFill>
        <p:spPr>
          <a:xfrm>
            <a:off x="266700" y="2090928"/>
            <a:ext cx="8601456" cy="4233672"/>
          </a:xfrm>
          <a:prstGeom prst="rect">
            <a:avLst/>
          </a:prstGeom>
        </p:spPr>
      </p:pic>
      <p:sp>
        <p:nvSpPr>
          <p:cNvPr id="71681" name="Text Box 3"/>
          <p:cNvSpPr txBox="1">
            <a:spLocks noChangeArrowheads="1"/>
          </p:cNvSpPr>
          <p:nvPr/>
        </p:nvSpPr>
        <p:spPr bwMode="auto">
          <a:xfrm>
            <a:off x="228600" y="1035050"/>
            <a:ext cx="8610600" cy="946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cs typeface="ＭＳ Ｐゴシック" charset="0"/>
              </a:defRPr>
            </a:lvl2pPr>
            <a:lvl3pPr marL="1143000" indent="-228600">
              <a:defRPr sz="2400">
                <a:solidFill>
                  <a:schemeClr val="tx1"/>
                </a:solidFill>
                <a:latin typeface="Arial" charset="0"/>
                <a:ea typeface="ＭＳ Ｐゴシック" charset="0"/>
                <a:cs typeface="ＭＳ Ｐゴシック" charset="0"/>
              </a:defRPr>
            </a:lvl3pPr>
            <a:lvl4pPr marL="1600200" indent="-228600">
              <a:defRPr sz="2400">
                <a:solidFill>
                  <a:schemeClr val="tx1"/>
                </a:solidFill>
                <a:latin typeface="Arial" charset="0"/>
                <a:ea typeface="ＭＳ Ｐゴシック" charset="0"/>
                <a:cs typeface="ＭＳ Ｐゴシック" charset="0"/>
              </a:defRPr>
            </a:lvl4pPr>
            <a:lvl5pPr marL="2057400" indent="-228600">
              <a:defRPr sz="2400">
                <a:solidFill>
                  <a:schemeClr val="tx1"/>
                </a:solidFill>
                <a:latin typeface="Arial" charset="0"/>
                <a:ea typeface="ＭＳ Ｐゴシック" charset="0"/>
                <a:cs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cs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cs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cs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cs typeface="ＭＳ Ｐゴシック" charset="0"/>
              </a:defRPr>
            </a:lvl9pPr>
          </a:lstStyle>
          <a:p>
            <a:pPr eaLnBrk="1" hangingPunct="1">
              <a:spcBef>
                <a:spcPct val="50000"/>
              </a:spcBef>
            </a:pPr>
            <a:r>
              <a:rPr lang="en-US" sz="2800" b="1"/>
              <a:t>Gamma rays</a:t>
            </a:r>
            <a:r>
              <a:rPr lang="en-US" sz="2800" b="1">
                <a:solidFill>
                  <a:schemeClr val="accent2"/>
                </a:solidFill>
              </a:rPr>
              <a:t> cannot be focused at all; images are therefore coarse</a:t>
            </a:r>
          </a:p>
        </p:txBody>
      </p:sp>
      <p:sp>
        <p:nvSpPr>
          <p:cNvPr id="71682" name="Rectangle 6"/>
          <p:cNvSpPr>
            <a:spLocks noGrp="1" noChangeArrowheads="1"/>
          </p:cNvSpPr>
          <p:nvPr>
            <p:ph type="title"/>
          </p:nvPr>
        </p:nvSpPr>
        <p:spPr>
          <a:xfrm>
            <a:off x="685800" y="82196"/>
            <a:ext cx="7772400" cy="762000"/>
          </a:xfrm>
        </p:spPr>
        <p:txBody>
          <a:bodyPr/>
          <a:lstStyle/>
          <a:p>
            <a:pPr eaLnBrk="1" hangingPunct="1"/>
            <a:r>
              <a:rPr lang="en-US" dirty="0">
                <a:latin typeface="Arial" charset="0"/>
                <a:ea typeface="ＭＳ Ｐゴシック" charset="0"/>
              </a:rPr>
              <a:t>5.7 Space-Based Astronomy</a:t>
            </a:r>
          </a:p>
        </p:txBody>
      </p:sp>
    </p:spTree>
  </p:cSld>
  <p:clrMapOvr>
    <a:masterClrMapping/>
  </p:clrMapOvr>
  <p:timing>
    <p:tnLst>
      <p:par>
        <p:cTn xmlns:p14="http://schemas.microsoft.com/office/powerpoint/2010/mai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29" name="Text Box 3"/>
          <p:cNvSpPr txBox="1">
            <a:spLocks noChangeArrowheads="1"/>
          </p:cNvSpPr>
          <p:nvPr/>
        </p:nvSpPr>
        <p:spPr bwMode="auto">
          <a:xfrm>
            <a:off x="260350" y="1744663"/>
            <a:ext cx="6216650" cy="18158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cs typeface="ＭＳ Ｐゴシック" charset="0"/>
              </a:defRPr>
            </a:lvl2pPr>
            <a:lvl3pPr marL="1143000" indent="-228600">
              <a:defRPr sz="2400">
                <a:solidFill>
                  <a:schemeClr val="tx1"/>
                </a:solidFill>
                <a:latin typeface="Arial" charset="0"/>
                <a:ea typeface="ＭＳ Ｐゴシック" charset="0"/>
                <a:cs typeface="ＭＳ Ｐゴシック" charset="0"/>
              </a:defRPr>
            </a:lvl3pPr>
            <a:lvl4pPr marL="1600200" indent="-228600">
              <a:defRPr sz="2400">
                <a:solidFill>
                  <a:schemeClr val="tx1"/>
                </a:solidFill>
                <a:latin typeface="Arial" charset="0"/>
                <a:ea typeface="ＭＳ Ｐゴシック" charset="0"/>
                <a:cs typeface="ＭＳ Ｐゴシック" charset="0"/>
              </a:defRPr>
            </a:lvl4pPr>
            <a:lvl5pPr marL="2057400" indent="-228600">
              <a:defRPr sz="2400">
                <a:solidFill>
                  <a:schemeClr val="tx1"/>
                </a:solidFill>
                <a:latin typeface="Arial" charset="0"/>
                <a:ea typeface="ＭＳ Ｐゴシック" charset="0"/>
                <a:cs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cs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cs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cs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cs typeface="ＭＳ Ｐゴシック" charset="0"/>
              </a:defRPr>
            </a:lvl9pPr>
          </a:lstStyle>
          <a:p>
            <a:pPr eaLnBrk="1" hangingPunct="1">
              <a:spcBef>
                <a:spcPct val="50000"/>
              </a:spcBef>
            </a:pPr>
            <a:r>
              <a:rPr lang="en-US" sz="2800" b="1" dirty="0">
                <a:solidFill>
                  <a:schemeClr val="accent2"/>
                </a:solidFill>
              </a:rPr>
              <a:t>Much can be learned from observing the same astronomical object at </a:t>
            </a:r>
            <a:r>
              <a:rPr lang="en-US" sz="2800" b="1" dirty="0"/>
              <a:t>many wavelengths</a:t>
            </a:r>
            <a:r>
              <a:rPr lang="en-US" sz="2800" b="1" dirty="0">
                <a:solidFill>
                  <a:schemeClr val="accent2"/>
                </a:solidFill>
              </a:rPr>
              <a:t>. Here is the Milky Way.</a:t>
            </a:r>
          </a:p>
        </p:txBody>
      </p:sp>
      <p:sp>
        <p:nvSpPr>
          <p:cNvPr id="73730" name="Rectangle 6"/>
          <p:cNvSpPr>
            <a:spLocks noGrp="1" noChangeArrowheads="1"/>
          </p:cNvSpPr>
          <p:nvPr>
            <p:ph type="title"/>
          </p:nvPr>
        </p:nvSpPr>
        <p:spPr>
          <a:xfrm>
            <a:off x="457200" y="0"/>
            <a:ext cx="8229600" cy="914400"/>
          </a:xfrm>
        </p:spPr>
        <p:txBody>
          <a:bodyPr/>
          <a:lstStyle/>
          <a:p>
            <a:pPr eaLnBrk="1" hangingPunct="1"/>
            <a:r>
              <a:rPr lang="en-US">
                <a:latin typeface="Arial" charset="0"/>
                <a:ea typeface="ＭＳ Ｐゴシック" charset="0"/>
              </a:rPr>
              <a:t>5.8 Full-Spectrum Coverage</a:t>
            </a:r>
          </a:p>
        </p:txBody>
      </p:sp>
      <p:pic>
        <p:nvPicPr>
          <p:cNvPr id="2" name="Picture 1" descr="05_37_Figure.jpg"/>
          <p:cNvPicPr>
            <a:picLocks noChangeAspect="1"/>
          </p:cNvPicPr>
          <p:nvPr/>
        </p:nvPicPr>
        <p:blipFill rotWithShape="1">
          <a:blip r:embed="rId3">
            <a:extLst>
              <a:ext uri="{28A0092B-C50C-407E-A947-70E740481C1C}">
                <a14:useLocalDpi xmlns:a14="http://schemas.microsoft.com/office/drawing/2010/main" val="0"/>
              </a:ext>
            </a:extLst>
          </a:blip>
          <a:srcRect b="2804"/>
          <a:stretch/>
        </p:blipFill>
        <p:spPr>
          <a:xfrm>
            <a:off x="6705600" y="902624"/>
            <a:ext cx="2194561" cy="5860473"/>
          </a:xfrm>
          <a:prstGeom prst="rect">
            <a:avLst/>
          </a:prstGeom>
        </p:spPr>
      </p:pic>
    </p:spTree>
  </p:cSld>
  <p:clrMapOvr>
    <a:masterClrMapping/>
  </p:clrMapOvr>
  <p:timing>
    <p:tnLst>
      <p:par>
        <p:cTn xmlns:p14="http://schemas.microsoft.com/office/powerpoint/2010/mai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7" name="Text Box 3"/>
          <p:cNvSpPr txBox="1">
            <a:spLocks noChangeArrowheads="1"/>
          </p:cNvSpPr>
          <p:nvPr/>
        </p:nvSpPr>
        <p:spPr bwMode="auto">
          <a:xfrm>
            <a:off x="304800" y="874713"/>
            <a:ext cx="8686800" cy="5221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cs typeface="ＭＳ Ｐゴシック" charset="0"/>
              </a:defRPr>
            </a:lvl2pPr>
            <a:lvl3pPr marL="1143000" indent="-228600">
              <a:defRPr sz="2400">
                <a:solidFill>
                  <a:schemeClr val="tx1"/>
                </a:solidFill>
                <a:latin typeface="Arial" charset="0"/>
                <a:ea typeface="ＭＳ Ｐゴシック" charset="0"/>
                <a:cs typeface="ＭＳ Ｐゴシック" charset="0"/>
              </a:defRPr>
            </a:lvl3pPr>
            <a:lvl4pPr marL="1600200" indent="-228600">
              <a:defRPr sz="2400">
                <a:solidFill>
                  <a:schemeClr val="tx1"/>
                </a:solidFill>
                <a:latin typeface="Arial" charset="0"/>
                <a:ea typeface="ＭＳ Ｐゴシック" charset="0"/>
                <a:cs typeface="ＭＳ Ｐゴシック" charset="0"/>
              </a:defRPr>
            </a:lvl4pPr>
            <a:lvl5pPr marL="2057400" indent="-228600">
              <a:defRPr sz="2400">
                <a:solidFill>
                  <a:schemeClr val="tx1"/>
                </a:solidFill>
                <a:latin typeface="Arial" charset="0"/>
                <a:ea typeface="ＭＳ Ｐゴシック" charset="0"/>
                <a:cs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cs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cs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cs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cs typeface="ＭＳ Ｐゴシック" charset="0"/>
              </a:defRPr>
            </a:lvl9pPr>
          </a:lstStyle>
          <a:p>
            <a:pPr eaLnBrk="1" hangingPunct="1">
              <a:spcBef>
                <a:spcPct val="50000"/>
              </a:spcBef>
              <a:buFontTx/>
              <a:buChar char="•"/>
            </a:pPr>
            <a:r>
              <a:rPr lang="en-US" sz="2800" b="1">
                <a:solidFill>
                  <a:schemeClr val="accent2"/>
                </a:solidFill>
              </a:rPr>
              <a:t> Refracting telescopes make images with a lens</a:t>
            </a:r>
          </a:p>
          <a:p>
            <a:pPr eaLnBrk="1" hangingPunct="1">
              <a:spcBef>
                <a:spcPct val="50000"/>
              </a:spcBef>
              <a:buFontTx/>
              <a:buChar char="•"/>
            </a:pPr>
            <a:r>
              <a:rPr lang="en-US" sz="2800" b="1">
                <a:solidFill>
                  <a:schemeClr val="accent2"/>
                </a:solidFill>
              </a:rPr>
              <a:t> Reflecting telescopes make images with a mirror</a:t>
            </a:r>
          </a:p>
          <a:p>
            <a:pPr eaLnBrk="1" hangingPunct="1">
              <a:spcBef>
                <a:spcPct val="50000"/>
              </a:spcBef>
              <a:buFontTx/>
              <a:buChar char="•"/>
            </a:pPr>
            <a:r>
              <a:rPr lang="en-US" sz="2800" b="1">
                <a:solidFill>
                  <a:schemeClr val="accent2"/>
                </a:solidFill>
              </a:rPr>
              <a:t> Modern research telescopes are all reflectors</a:t>
            </a:r>
          </a:p>
          <a:p>
            <a:pPr eaLnBrk="1" hangingPunct="1">
              <a:spcBef>
                <a:spcPct val="50000"/>
              </a:spcBef>
              <a:buFontTx/>
              <a:buChar char="•"/>
            </a:pPr>
            <a:r>
              <a:rPr lang="en-US" sz="2800" b="1">
                <a:solidFill>
                  <a:schemeClr val="accent2"/>
                </a:solidFill>
              </a:rPr>
              <a:t> CCDs are used for data collection</a:t>
            </a:r>
          </a:p>
          <a:p>
            <a:pPr eaLnBrk="1" hangingPunct="1">
              <a:spcBef>
                <a:spcPct val="50000"/>
              </a:spcBef>
              <a:buFontTx/>
              <a:buChar char="•"/>
            </a:pPr>
            <a:r>
              <a:rPr lang="en-US" sz="2800" b="1">
                <a:solidFill>
                  <a:schemeClr val="accent2"/>
                </a:solidFill>
              </a:rPr>
              <a:t> Data can be formed into image, analyzed spectroscopically, or used to measure intensity</a:t>
            </a:r>
          </a:p>
          <a:p>
            <a:pPr eaLnBrk="1" hangingPunct="1">
              <a:spcBef>
                <a:spcPct val="50000"/>
              </a:spcBef>
              <a:buFontTx/>
              <a:buChar char="•"/>
            </a:pPr>
            <a:r>
              <a:rPr lang="en-US" sz="2800" b="1">
                <a:solidFill>
                  <a:schemeClr val="accent2"/>
                </a:solidFill>
              </a:rPr>
              <a:t> Large telescopes gather much more light, allowing study of very faint sources</a:t>
            </a:r>
          </a:p>
          <a:p>
            <a:pPr eaLnBrk="1" hangingPunct="1">
              <a:spcBef>
                <a:spcPct val="50000"/>
              </a:spcBef>
              <a:buFontTx/>
              <a:buChar char="•"/>
            </a:pPr>
            <a:r>
              <a:rPr lang="en-US" sz="2800" b="1">
                <a:solidFill>
                  <a:schemeClr val="accent2"/>
                </a:solidFill>
              </a:rPr>
              <a:t> Large telescopes also have better resolution</a:t>
            </a:r>
          </a:p>
        </p:txBody>
      </p:sp>
      <p:sp>
        <p:nvSpPr>
          <p:cNvPr id="75778" name="Rectangle 4"/>
          <p:cNvSpPr>
            <a:spLocks noGrp="1" noChangeArrowheads="1"/>
          </p:cNvSpPr>
          <p:nvPr>
            <p:ph type="title"/>
          </p:nvPr>
        </p:nvSpPr>
        <p:spPr>
          <a:xfrm>
            <a:off x="685800" y="41275"/>
            <a:ext cx="7772400" cy="838200"/>
          </a:xfrm>
        </p:spPr>
        <p:txBody>
          <a:bodyPr/>
          <a:lstStyle/>
          <a:p>
            <a:pPr eaLnBrk="1" hangingPunct="1"/>
            <a:r>
              <a:rPr lang="en-US">
                <a:latin typeface="Arial" charset="0"/>
                <a:ea typeface="ＭＳ Ｐゴシック" charset="0"/>
              </a:rPr>
              <a:t>Summary of Chapter 5</a:t>
            </a:r>
          </a:p>
        </p:txBody>
      </p:sp>
    </p:spTree>
  </p:cSld>
  <p:clrMapOvr>
    <a:masterClrMapping/>
  </p:clrMapOvr>
  <p:timing>
    <p:tnLst>
      <p:par>
        <p:cTn xmlns:p14="http://schemas.microsoft.com/office/powerpoint/2010/mai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1" name="Text Box 3"/>
          <p:cNvSpPr txBox="1">
            <a:spLocks noChangeArrowheads="1"/>
          </p:cNvSpPr>
          <p:nvPr/>
        </p:nvSpPr>
        <p:spPr bwMode="auto">
          <a:xfrm>
            <a:off x="304800" y="998538"/>
            <a:ext cx="8534400" cy="4792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cs typeface="ＭＳ Ｐゴシック" charset="0"/>
              </a:defRPr>
            </a:lvl2pPr>
            <a:lvl3pPr marL="1143000" indent="-228600">
              <a:defRPr sz="2400">
                <a:solidFill>
                  <a:schemeClr val="tx1"/>
                </a:solidFill>
                <a:latin typeface="Arial" charset="0"/>
                <a:ea typeface="ＭＳ Ｐゴシック" charset="0"/>
                <a:cs typeface="ＭＳ Ｐゴシック" charset="0"/>
              </a:defRPr>
            </a:lvl3pPr>
            <a:lvl4pPr marL="1600200" indent="-228600">
              <a:defRPr sz="2400">
                <a:solidFill>
                  <a:schemeClr val="tx1"/>
                </a:solidFill>
                <a:latin typeface="Arial" charset="0"/>
                <a:ea typeface="ＭＳ Ｐゴシック" charset="0"/>
                <a:cs typeface="ＭＳ Ｐゴシック" charset="0"/>
              </a:defRPr>
            </a:lvl4pPr>
            <a:lvl5pPr marL="2057400" indent="-228600">
              <a:defRPr sz="2400">
                <a:solidFill>
                  <a:schemeClr val="tx1"/>
                </a:solidFill>
                <a:latin typeface="Arial" charset="0"/>
                <a:ea typeface="ＭＳ Ｐゴシック" charset="0"/>
                <a:cs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cs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cs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cs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cs typeface="ＭＳ Ｐゴシック" charset="0"/>
              </a:defRPr>
            </a:lvl9pPr>
          </a:lstStyle>
          <a:p>
            <a:pPr eaLnBrk="1" hangingPunct="1">
              <a:spcBef>
                <a:spcPct val="50000"/>
              </a:spcBef>
              <a:buFontTx/>
              <a:buChar char="•"/>
            </a:pPr>
            <a:r>
              <a:rPr lang="en-US" sz="2800" b="1">
                <a:solidFill>
                  <a:schemeClr val="accent2"/>
                </a:solidFill>
              </a:rPr>
              <a:t> Resolution of ground-based optical telescopes is limited by atmospheric effects</a:t>
            </a:r>
          </a:p>
          <a:p>
            <a:pPr eaLnBrk="1" hangingPunct="1">
              <a:spcBef>
                <a:spcPct val="50000"/>
              </a:spcBef>
              <a:buFontTx/>
              <a:buChar char="•"/>
            </a:pPr>
            <a:r>
              <a:rPr lang="en-US" sz="2800" b="1">
                <a:solidFill>
                  <a:schemeClr val="accent2"/>
                </a:solidFill>
              </a:rPr>
              <a:t> Resolution of radio or space-based telescopes is limited by diffraction</a:t>
            </a:r>
          </a:p>
          <a:p>
            <a:pPr eaLnBrk="1" hangingPunct="1">
              <a:spcBef>
                <a:spcPct val="50000"/>
              </a:spcBef>
              <a:buFontTx/>
              <a:buChar char="•"/>
            </a:pPr>
            <a:r>
              <a:rPr lang="en-US" sz="2800" b="1">
                <a:solidFill>
                  <a:schemeClr val="accent2"/>
                </a:solidFill>
              </a:rPr>
              <a:t> Active and adaptive optics can minimize atmospheric effects</a:t>
            </a:r>
          </a:p>
          <a:p>
            <a:pPr eaLnBrk="1" hangingPunct="1">
              <a:spcBef>
                <a:spcPct val="50000"/>
              </a:spcBef>
              <a:buFontTx/>
              <a:buChar char="•"/>
            </a:pPr>
            <a:r>
              <a:rPr lang="en-US" sz="2800" b="1">
                <a:solidFill>
                  <a:schemeClr val="accent2"/>
                </a:solidFill>
              </a:rPr>
              <a:t> Radio telescopes need large collection area; diffraction limited</a:t>
            </a:r>
          </a:p>
          <a:p>
            <a:pPr eaLnBrk="1" hangingPunct="1">
              <a:spcBef>
                <a:spcPct val="50000"/>
              </a:spcBef>
              <a:buFontTx/>
              <a:buChar char="•"/>
            </a:pPr>
            <a:r>
              <a:rPr lang="en-US" sz="2800" b="1">
                <a:solidFill>
                  <a:schemeClr val="accent2"/>
                </a:solidFill>
              </a:rPr>
              <a:t> Interferometry can greatly improve resolution</a:t>
            </a:r>
          </a:p>
        </p:txBody>
      </p:sp>
      <p:sp>
        <p:nvSpPr>
          <p:cNvPr id="76802" name="Rectangle 4"/>
          <p:cNvSpPr>
            <a:spLocks noGrp="1" noChangeArrowheads="1"/>
          </p:cNvSpPr>
          <p:nvPr>
            <p:ph type="title"/>
          </p:nvPr>
        </p:nvSpPr>
        <p:spPr>
          <a:xfrm>
            <a:off x="685800" y="971"/>
            <a:ext cx="7772400" cy="914400"/>
          </a:xfrm>
        </p:spPr>
        <p:txBody>
          <a:bodyPr/>
          <a:lstStyle/>
          <a:p>
            <a:pPr eaLnBrk="1" hangingPunct="1"/>
            <a:r>
              <a:rPr lang="en-US" dirty="0">
                <a:latin typeface="Arial" charset="0"/>
                <a:ea typeface="ＭＳ Ｐゴシック" charset="0"/>
              </a:rPr>
              <a:t>Summary of Chapter 5 (cont.)</a:t>
            </a:r>
          </a:p>
        </p:txBody>
      </p:sp>
    </p:spTree>
  </p:cSld>
  <p:clrMapOvr>
    <a:masterClrMapping/>
  </p:clrMapOvr>
  <p:timing>
    <p:tnLst>
      <p:par>
        <p:cTn xmlns:p14="http://schemas.microsoft.com/office/powerpoint/2010/mai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5" name="Text Box 3"/>
          <p:cNvSpPr txBox="1">
            <a:spLocks noChangeArrowheads="1"/>
          </p:cNvSpPr>
          <p:nvPr/>
        </p:nvSpPr>
        <p:spPr bwMode="auto">
          <a:xfrm>
            <a:off x="457200" y="1219200"/>
            <a:ext cx="7924800" cy="4151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cs typeface="ＭＳ Ｐゴシック" charset="0"/>
              </a:defRPr>
            </a:lvl2pPr>
            <a:lvl3pPr marL="1143000" indent="-228600">
              <a:defRPr sz="2400">
                <a:solidFill>
                  <a:schemeClr val="tx1"/>
                </a:solidFill>
                <a:latin typeface="Arial" charset="0"/>
                <a:ea typeface="ＭＳ Ｐゴシック" charset="0"/>
                <a:cs typeface="ＭＳ Ｐゴシック" charset="0"/>
              </a:defRPr>
            </a:lvl3pPr>
            <a:lvl4pPr marL="1600200" indent="-228600">
              <a:defRPr sz="2400">
                <a:solidFill>
                  <a:schemeClr val="tx1"/>
                </a:solidFill>
                <a:latin typeface="Arial" charset="0"/>
                <a:ea typeface="ＭＳ Ｐゴシック" charset="0"/>
                <a:cs typeface="ＭＳ Ｐゴシック" charset="0"/>
              </a:defRPr>
            </a:lvl4pPr>
            <a:lvl5pPr marL="2057400" indent="-228600">
              <a:defRPr sz="2400">
                <a:solidFill>
                  <a:schemeClr val="tx1"/>
                </a:solidFill>
                <a:latin typeface="Arial" charset="0"/>
                <a:ea typeface="ＭＳ Ｐゴシック" charset="0"/>
                <a:cs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cs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cs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cs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cs typeface="ＭＳ Ｐゴシック" charset="0"/>
              </a:defRPr>
            </a:lvl9pPr>
          </a:lstStyle>
          <a:p>
            <a:pPr eaLnBrk="1" hangingPunct="1">
              <a:spcBef>
                <a:spcPct val="50000"/>
              </a:spcBef>
              <a:buFontTx/>
              <a:buChar char="•"/>
            </a:pPr>
            <a:r>
              <a:rPr lang="en-US" sz="2800" b="1">
                <a:solidFill>
                  <a:schemeClr val="accent2"/>
                </a:solidFill>
              </a:rPr>
              <a:t> Infrared and ultraviolet telescopes are similar to optical </a:t>
            </a:r>
          </a:p>
          <a:p>
            <a:pPr eaLnBrk="1" hangingPunct="1">
              <a:spcBef>
                <a:spcPct val="50000"/>
              </a:spcBef>
              <a:buFontTx/>
              <a:buChar char="•"/>
            </a:pPr>
            <a:r>
              <a:rPr lang="en-US" sz="2800" b="1">
                <a:solidFill>
                  <a:schemeClr val="accent2"/>
                </a:solidFill>
              </a:rPr>
              <a:t> Ultraviolet telescopes must be above atmosphere</a:t>
            </a:r>
          </a:p>
          <a:p>
            <a:pPr eaLnBrk="1" hangingPunct="1">
              <a:spcBef>
                <a:spcPct val="50000"/>
              </a:spcBef>
              <a:buFontTx/>
              <a:buChar char="•"/>
            </a:pPr>
            <a:r>
              <a:rPr lang="en-US" sz="2800" b="1">
                <a:solidFill>
                  <a:schemeClr val="accent2"/>
                </a:solidFill>
              </a:rPr>
              <a:t> X rays can be focused, but very differently than visible light</a:t>
            </a:r>
          </a:p>
          <a:p>
            <a:pPr eaLnBrk="1" hangingPunct="1">
              <a:spcBef>
                <a:spcPct val="50000"/>
              </a:spcBef>
              <a:buFontTx/>
              <a:buChar char="•"/>
            </a:pPr>
            <a:r>
              <a:rPr lang="en-US" sz="2800" b="1">
                <a:solidFill>
                  <a:schemeClr val="accent2"/>
                </a:solidFill>
              </a:rPr>
              <a:t> Gamma rays can be detected but not imaged</a:t>
            </a:r>
          </a:p>
        </p:txBody>
      </p:sp>
      <p:sp>
        <p:nvSpPr>
          <p:cNvPr id="77826" name="Rectangle 4"/>
          <p:cNvSpPr>
            <a:spLocks noGrp="1" noChangeArrowheads="1"/>
          </p:cNvSpPr>
          <p:nvPr>
            <p:ph type="title"/>
          </p:nvPr>
        </p:nvSpPr>
        <p:spPr>
          <a:xfrm>
            <a:off x="685800" y="6350"/>
            <a:ext cx="7772400" cy="914400"/>
          </a:xfrm>
        </p:spPr>
        <p:txBody>
          <a:bodyPr/>
          <a:lstStyle/>
          <a:p>
            <a:pPr eaLnBrk="1" hangingPunct="1"/>
            <a:r>
              <a:rPr lang="en-US" dirty="0">
                <a:latin typeface="Arial" charset="0"/>
                <a:ea typeface="ＭＳ Ｐゴシック" charset="0"/>
              </a:rPr>
              <a:t>Summary of Chapter 5 (cont.)</a:t>
            </a:r>
          </a:p>
        </p:txBody>
      </p:sp>
    </p:spTree>
  </p:cSld>
  <p:clrMapOvr>
    <a:masterClrMapping/>
  </p:clrMapOvr>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05_02_Figure_Anno.jpg"/>
          <p:cNvPicPr>
            <a:picLocks noChangeAspect="1"/>
          </p:cNvPicPr>
          <p:nvPr/>
        </p:nvPicPr>
        <p:blipFill rotWithShape="1">
          <a:blip r:embed="rId3">
            <a:extLst>
              <a:ext uri="{28A0092B-C50C-407E-A947-70E740481C1C}">
                <a14:useLocalDpi xmlns:a14="http://schemas.microsoft.com/office/drawing/2010/main" val="0"/>
              </a:ext>
            </a:extLst>
          </a:blip>
          <a:srcRect b="5060"/>
          <a:stretch/>
        </p:blipFill>
        <p:spPr>
          <a:xfrm>
            <a:off x="266700" y="2209800"/>
            <a:ext cx="8601456" cy="3374136"/>
          </a:xfrm>
          <a:prstGeom prst="rect">
            <a:avLst/>
          </a:prstGeom>
        </p:spPr>
      </p:pic>
      <p:sp>
        <p:nvSpPr>
          <p:cNvPr id="9217" name="Text Box 3"/>
          <p:cNvSpPr txBox="1">
            <a:spLocks noChangeArrowheads="1"/>
          </p:cNvSpPr>
          <p:nvPr/>
        </p:nvSpPr>
        <p:spPr bwMode="auto">
          <a:xfrm>
            <a:off x="457200" y="990600"/>
            <a:ext cx="54102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cs typeface="ＭＳ Ｐゴシック" charset="0"/>
              </a:defRPr>
            </a:lvl2pPr>
            <a:lvl3pPr marL="1143000" indent="-228600">
              <a:defRPr sz="2400">
                <a:solidFill>
                  <a:schemeClr val="tx1"/>
                </a:solidFill>
                <a:latin typeface="Arial" charset="0"/>
                <a:ea typeface="ＭＳ Ｐゴシック" charset="0"/>
                <a:cs typeface="ＭＳ Ｐゴシック" charset="0"/>
              </a:defRPr>
            </a:lvl3pPr>
            <a:lvl4pPr marL="1600200" indent="-228600">
              <a:defRPr sz="2400">
                <a:solidFill>
                  <a:schemeClr val="tx1"/>
                </a:solidFill>
                <a:latin typeface="Arial" charset="0"/>
                <a:ea typeface="ＭＳ Ｐゴシック" charset="0"/>
                <a:cs typeface="ＭＳ Ｐゴシック" charset="0"/>
              </a:defRPr>
            </a:lvl4pPr>
            <a:lvl5pPr marL="2057400" indent="-228600">
              <a:defRPr sz="2400">
                <a:solidFill>
                  <a:schemeClr val="tx1"/>
                </a:solidFill>
                <a:latin typeface="Arial" charset="0"/>
                <a:ea typeface="ＭＳ Ｐゴシック" charset="0"/>
                <a:cs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cs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cs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cs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cs typeface="ＭＳ Ｐゴシック" charset="0"/>
              </a:defRPr>
            </a:lvl9pPr>
          </a:lstStyle>
          <a:p>
            <a:pPr eaLnBrk="1" hangingPunct="1">
              <a:spcBef>
                <a:spcPct val="50000"/>
              </a:spcBef>
            </a:pPr>
            <a:r>
              <a:rPr lang="en-US" sz="2800" b="1" dirty="0">
                <a:solidFill>
                  <a:schemeClr val="accent2"/>
                </a:solidFill>
              </a:rPr>
              <a:t>Refracting </a:t>
            </a:r>
            <a:r>
              <a:rPr lang="en-US" sz="2800" b="1" dirty="0"/>
              <a:t>lens</a:t>
            </a:r>
            <a:endParaRPr lang="en-US" sz="2800" b="1" dirty="0">
              <a:solidFill>
                <a:schemeClr val="accent2"/>
              </a:solidFill>
            </a:endParaRPr>
          </a:p>
        </p:txBody>
      </p:sp>
      <p:sp>
        <p:nvSpPr>
          <p:cNvPr id="9218" name="Rectangle 6"/>
          <p:cNvSpPr>
            <a:spLocks noGrp="1" noChangeArrowheads="1"/>
          </p:cNvSpPr>
          <p:nvPr>
            <p:ph type="title"/>
          </p:nvPr>
        </p:nvSpPr>
        <p:spPr>
          <a:xfrm>
            <a:off x="685800" y="96684"/>
            <a:ext cx="7772400" cy="727075"/>
          </a:xfrm>
        </p:spPr>
        <p:txBody>
          <a:bodyPr/>
          <a:lstStyle/>
          <a:p>
            <a:pPr eaLnBrk="1" hangingPunct="1"/>
            <a:r>
              <a:rPr lang="en-US" dirty="0">
                <a:latin typeface="Arial" charset="0"/>
                <a:ea typeface="ＭＳ Ｐゴシック" charset="0"/>
              </a:rPr>
              <a:t>5.1 Optical Telescopes</a:t>
            </a:r>
          </a:p>
        </p:txBody>
      </p:sp>
    </p:spTree>
  </p:cSld>
  <p:clrMapOvr>
    <a:masterClrMapping/>
  </p:clrMapOvr>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05_03_Figure_Anno.jpg"/>
          <p:cNvPicPr>
            <a:picLocks noChangeAspect="1"/>
          </p:cNvPicPr>
          <p:nvPr/>
        </p:nvPicPr>
        <p:blipFill rotWithShape="1">
          <a:blip r:embed="rId3">
            <a:extLst>
              <a:ext uri="{28A0092B-C50C-407E-A947-70E740481C1C}">
                <a14:useLocalDpi xmlns:a14="http://schemas.microsoft.com/office/drawing/2010/main" val="0"/>
              </a:ext>
            </a:extLst>
          </a:blip>
          <a:srcRect b="2585"/>
          <a:stretch/>
        </p:blipFill>
        <p:spPr>
          <a:xfrm>
            <a:off x="390147" y="2590800"/>
            <a:ext cx="8363706" cy="3914928"/>
          </a:xfrm>
          <a:prstGeom prst="rect">
            <a:avLst/>
          </a:prstGeom>
        </p:spPr>
      </p:pic>
      <p:sp>
        <p:nvSpPr>
          <p:cNvPr id="11265" name="Text Box 3"/>
          <p:cNvSpPr txBox="1">
            <a:spLocks noChangeArrowheads="1"/>
          </p:cNvSpPr>
          <p:nvPr/>
        </p:nvSpPr>
        <p:spPr bwMode="auto">
          <a:xfrm>
            <a:off x="152400" y="914400"/>
            <a:ext cx="8001000" cy="1587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cs typeface="ＭＳ Ｐゴシック" charset="0"/>
              </a:defRPr>
            </a:lvl2pPr>
            <a:lvl3pPr marL="1143000" indent="-228600">
              <a:defRPr sz="2400">
                <a:solidFill>
                  <a:schemeClr val="tx1"/>
                </a:solidFill>
                <a:latin typeface="Arial" charset="0"/>
                <a:ea typeface="ＭＳ Ｐゴシック" charset="0"/>
                <a:cs typeface="ＭＳ Ｐゴシック" charset="0"/>
              </a:defRPr>
            </a:lvl3pPr>
            <a:lvl4pPr marL="1600200" indent="-228600">
              <a:defRPr sz="2400">
                <a:solidFill>
                  <a:schemeClr val="tx1"/>
                </a:solidFill>
                <a:latin typeface="Arial" charset="0"/>
                <a:ea typeface="ＭＳ Ｐゴシック" charset="0"/>
                <a:cs typeface="ＭＳ Ｐゴシック" charset="0"/>
              </a:defRPr>
            </a:lvl4pPr>
            <a:lvl5pPr marL="2057400" indent="-228600">
              <a:defRPr sz="2400">
                <a:solidFill>
                  <a:schemeClr val="tx1"/>
                </a:solidFill>
                <a:latin typeface="Arial" charset="0"/>
                <a:ea typeface="ＭＳ Ｐゴシック" charset="0"/>
                <a:cs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cs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cs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cs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cs typeface="ＭＳ Ｐゴシック" charset="0"/>
              </a:defRPr>
            </a:lvl9pPr>
          </a:lstStyle>
          <a:p>
            <a:pPr eaLnBrk="1" hangingPunct="1">
              <a:spcBef>
                <a:spcPct val="50000"/>
              </a:spcBef>
            </a:pPr>
            <a:r>
              <a:rPr lang="en-US" sz="2800" b="1">
                <a:solidFill>
                  <a:schemeClr val="accent2"/>
                </a:solidFill>
              </a:rPr>
              <a:t>Images can be formed through </a:t>
            </a:r>
            <a:r>
              <a:rPr lang="en-US" sz="2800" b="1"/>
              <a:t>reflection</a:t>
            </a:r>
            <a:r>
              <a:rPr lang="en-US" sz="2800" b="1">
                <a:solidFill>
                  <a:schemeClr val="accent2"/>
                </a:solidFill>
              </a:rPr>
              <a:t> or </a:t>
            </a:r>
            <a:r>
              <a:rPr lang="en-US" sz="2800" b="1"/>
              <a:t>refraction</a:t>
            </a:r>
          </a:p>
          <a:p>
            <a:pPr eaLnBrk="1" hangingPunct="1">
              <a:spcBef>
                <a:spcPct val="50000"/>
              </a:spcBef>
            </a:pPr>
            <a:r>
              <a:rPr lang="en-US" sz="2800" b="1">
                <a:solidFill>
                  <a:schemeClr val="accent2"/>
                </a:solidFill>
              </a:rPr>
              <a:t>Reflecting </a:t>
            </a:r>
            <a:r>
              <a:rPr lang="en-US" sz="2800" b="1"/>
              <a:t>mirror</a:t>
            </a:r>
            <a:endParaRPr lang="en-US" sz="2800" b="1">
              <a:solidFill>
                <a:schemeClr val="accent2"/>
              </a:solidFill>
            </a:endParaRPr>
          </a:p>
        </p:txBody>
      </p:sp>
      <p:sp>
        <p:nvSpPr>
          <p:cNvPr id="11266" name="Rectangle 6"/>
          <p:cNvSpPr>
            <a:spLocks noGrp="1" noChangeArrowheads="1"/>
          </p:cNvSpPr>
          <p:nvPr>
            <p:ph type="title"/>
          </p:nvPr>
        </p:nvSpPr>
        <p:spPr>
          <a:xfrm>
            <a:off x="685800" y="41275"/>
            <a:ext cx="7772400" cy="838200"/>
          </a:xfrm>
        </p:spPr>
        <p:txBody>
          <a:bodyPr/>
          <a:lstStyle/>
          <a:p>
            <a:pPr eaLnBrk="1" hangingPunct="1"/>
            <a:r>
              <a:rPr lang="en-US">
                <a:latin typeface="Arial" charset="0"/>
                <a:ea typeface="ＭＳ Ｐゴシック" charset="0"/>
              </a:rPr>
              <a:t>5.1 Optical Telescopes</a:t>
            </a:r>
          </a:p>
        </p:txBody>
      </p:sp>
    </p:spTree>
  </p:cSld>
  <p:clrMapOvr>
    <a:masterClrMapping/>
  </p:clrMapOvr>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05_05_Figure.jpg"/>
          <p:cNvPicPr>
            <a:picLocks noChangeAspect="1"/>
          </p:cNvPicPr>
          <p:nvPr/>
        </p:nvPicPr>
        <p:blipFill rotWithShape="1">
          <a:blip r:embed="rId3">
            <a:extLst>
              <a:ext uri="{28A0092B-C50C-407E-A947-70E740481C1C}">
                <a14:useLocalDpi xmlns:a14="http://schemas.microsoft.com/office/drawing/2010/main" val="0"/>
              </a:ext>
            </a:extLst>
          </a:blip>
          <a:srcRect b="2873"/>
          <a:stretch/>
        </p:blipFill>
        <p:spPr>
          <a:xfrm>
            <a:off x="1336228" y="1742755"/>
            <a:ext cx="6462401" cy="4568565"/>
          </a:xfrm>
          <a:prstGeom prst="rect">
            <a:avLst/>
          </a:prstGeom>
        </p:spPr>
      </p:pic>
      <p:sp>
        <p:nvSpPr>
          <p:cNvPr id="13313" name="Text Box 3"/>
          <p:cNvSpPr txBox="1">
            <a:spLocks noChangeArrowheads="1"/>
          </p:cNvSpPr>
          <p:nvPr/>
        </p:nvSpPr>
        <p:spPr bwMode="auto">
          <a:xfrm>
            <a:off x="419100" y="1004888"/>
            <a:ext cx="8305800"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cs typeface="ＭＳ Ｐゴシック" charset="0"/>
              </a:defRPr>
            </a:lvl2pPr>
            <a:lvl3pPr marL="1143000" indent="-228600">
              <a:defRPr sz="2400">
                <a:solidFill>
                  <a:schemeClr val="tx1"/>
                </a:solidFill>
                <a:latin typeface="Arial" charset="0"/>
                <a:ea typeface="ＭＳ Ｐゴシック" charset="0"/>
                <a:cs typeface="ＭＳ Ｐゴシック" charset="0"/>
              </a:defRPr>
            </a:lvl3pPr>
            <a:lvl4pPr marL="1600200" indent="-228600">
              <a:defRPr sz="2400">
                <a:solidFill>
                  <a:schemeClr val="tx1"/>
                </a:solidFill>
                <a:latin typeface="Arial" charset="0"/>
                <a:ea typeface="ＭＳ Ｐゴシック" charset="0"/>
                <a:cs typeface="ＭＳ Ｐゴシック" charset="0"/>
              </a:defRPr>
            </a:lvl4pPr>
            <a:lvl5pPr marL="2057400" indent="-228600">
              <a:defRPr sz="2400">
                <a:solidFill>
                  <a:schemeClr val="tx1"/>
                </a:solidFill>
                <a:latin typeface="Arial" charset="0"/>
                <a:ea typeface="ＭＳ Ｐゴシック" charset="0"/>
                <a:cs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cs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cs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cs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cs typeface="ＭＳ Ｐゴシック" charset="0"/>
              </a:defRPr>
            </a:lvl9pPr>
          </a:lstStyle>
          <a:p>
            <a:pPr eaLnBrk="1" hangingPunct="1">
              <a:spcBef>
                <a:spcPct val="50000"/>
              </a:spcBef>
            </a:pPr>
            <a:r>
              <a:rPr lang="en-US" sz="2800" b="1">
                <a:solidFill>
                  <a:schemeClr val="accent2"/>
                </a:solidFill>
              </a:rPr>
              <a:t>Reflecting and refracting </a:t>
            </a:r>
            <a:r>
              <a:rPr lang="en-US" sz="2800" b="1"/>
              <a:t>telescopes</a:t>
            </a:r>
            <a:endParaRPr lang="en-US" sz="2800" b="1">
              <a:solidFill>
                <a:schemeClr val="accent2"/>
              </a:solidFill>
            </a:endParaRPr>
          </a:p>
        </p:txBody>
      </p:sp>
      <p:sp>
        <p:nvSpPr>
          <p:cNvPr id="13314" name="Rectangle 6"/>
          <p:cNvSpPr>
            <a:spLocks noGrp="1" noChangeArrowheads="1"/>
          </p:cNvSpPr>
          <p:nvPr>
            <p:ph type="title"/>
          </p:nvPr>
        </p:nvSpPr>
        <p:spPr>
          <a:xfrm>
            <a:off x="685800" y="41275"/>
            <a:ext cx="7772400" cy="838200"/>
          </a:xfrm>
        </p:spPr>
        <p:txBody>
          <a:bodyPr/>
          <a:lstStyle/>
          <a:p>
            <a:pPr eaLnBrk="1" hangingPunct="1"/>
            <a:r>
              <a:rPr lang="en-US">
                <a:latin typeface="Arial" charset="0"/>
                <a:ea typeface="ＭＳ Ｐゴシック" charset="0"/>
              </a:rPr>
              <a:t>5.1 Optical Telescopes</a:t>
            </a:r>
          </a:p>
        </p:txBody>
      </p:sp>
    </p:spTree>
  </p:cSld>
  <p:clrMapOvr>
    <a:masterClrMapping/>
  </p:clrMapOvr>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Text Box 3"/>
          <p:cNvSpPr txBox="1">
            <a:spLocks noChangeArrowheads="1"/>
          </p:cNvSpPr>
          <p:nvPr/>
        </p:nvSpPr>
        <p:spPr bwMode="auto">
          <a:xfrm>
            <a:off x="381000" y="1371600"/>
            <a:ext cx="8229600" cy="4365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cs typeface="ＭＳ Ｐゴシック" charset="0"/>
              </a:defRPr>
            </a:lvl2pPr>
            <a:lvl3pPr marL="1143000" indent="-228600">
              <a:defRPr sz="2400">
                <a:solidFill>
                  <a:schemeClr val="tx1"/>
                </a:solidFill>
                <a:latin typeface="Arial" charset="0"/>
                <a:ea typeface="ＭＳ Ｐゴシック" charset="0"/>
                <a:cs typeface="ＭＳ Ｐゴシック" charset="0"/>
              </a:defRPr>
            </a:lvl3pPr>
            <a:lvl4pPr marL="1600200" indent="-228600">
              <a:defRPr sz="2400">
                <a:solidFill>
                  <a:schemeClr val="tx1"/>
                </a:solidFill>
                <a:latin typeface="Arial" charset="0"/>
                <a:ea typeface="ＭＳ Ｐゴシック" charset="0"/>
                <a:cs typeface="ＭＳ Ｐゴシック" charset="0"/>
              </a:defRPr>
            </a:lvl4pPr>
            <a:lvl5pPr marL="2057400" indent="-228600">
              <a:defRPr sz="2400">
                <a:solidFill>
                  <a:schemeClr val="tx1"/>
                </a:solidFill>
                <a:latin typeface="Arial" charset="0"/>
                <a:ea typeface="ＭＳ Ｐゴシック" charset="0"/>
                <a:cs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cs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cs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cs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cs typeface="ＭＳ Ｐゴシック" charset="0"/>
              </a:defRPr>
            </a:lvl9pPr>
          </a:lstStyle>
          <a:p>
            <a:pPr eaLnBrk="1" hangingPunct="1">
              <a:spcBef>
                <a:spcPct val="50000"/>
              </a:spcBef>
            </a:pPr>
            <a:r>
              <a:rPr lang="en-US" sz="2800" b="1" dirty="0">
                <a:solidFill>
                  <a:schemeClr val="accent2"/>
                </a:solidFill>
              </a:rPr>
              <a:t>Modern telescopes are all </a:t>
            </a:r>
            <a:r>
              <a:rPr lang="en-US" sz="2800" b="1" dirty="0"/>
              <a:t>reflectors</a:t>
            </a:r>
            <a:r>
              <a:rPr lang="en-US" sz="2800" b="1" dirty="0">
                <a:solidFill>
                  <a:schemeClr val="accent2"/>
                </a:solidFill>
              </a:rPr>
              <a:t>:</a:t>
            </a:r>
          </a:p>
          <a:p>
            <a:pPr eaLnBrk="1" hangingPunct="1">
              <a:spcBef>
                <a:spcPct val="50000"/>
              </a:spcBef>
              <a:buFontTx/>
              <a:buChar char="•"/>
            </a:pPr>
            <a:r>
              <a:rPr lang="en-US" sz="2800" b="1" dirty="0">
                <a:solidFill>
                  <a:schemeClr val="accent2"/>
                </a:solidFill>
              </a:rPr>
              <a:t> Light traveling through lens is </a:t>
            </a:r>
            <a:r>
              <a:rPr lang="en-US" sz="2800" b="1" dirty="0"/>
              <a:t>refracted differently</a:t>
            </a:r>
            <a:r>
              <a:rPr lang="en-US" sz="2800" b="1" dirty="0">
                <a:solidFill>
                  <a:schemeClr val="accent2"/>
                </a:solidFill>
              </a:rPr>
              <a:t> depending on wavelength</a:t>
            </a:r>
          </a:p>
          <a:p>
            <a:pPr eaLnBrk="1" hangingPunct="1">
              <a:spcBef>
                <a:spcPct val="50000"/>
              </a:spcBef>
              <a:buFontTx/>
              <a:buChar char="•"/>
            </a:pPr>
            <a:r>
              <a:rPr lang="en-US" sz="2800" b="1" dirty="0">
                <a:solidFill>
                  <a:schemeClr val="accent2"/>
                </a:solidFill>
              </a:rPr>
              <a:t> Some light traveling through lens is </a:t>
            </a:r>
            <a:r>
              <a:rPr lang="en-US" sz="2800" b="1" dirty="0"/>
              <a:t>absorbed</a:t>
            </a:r>
          </a:p>
          <a:p>
            <a:pPr eaLnBrk="1" hangingPunct="1">
              <a:spcBef>
                <a:spcPct val="50000"/>
              </a:spcBef>
              <a:buFontTx/>
              <a:buChar char="•"/>
            </a:pPr>
            <a:r>
              <a:rPr lang="en-US" sz="2800" b="1" dirty="0">
                <a:solidFill>
                  <a:schemeClr val="accent2"/>
                </a:solidFill>
              </a:rPr>
              <a:t> Large lens can be very </a:t>
            </a:r>
            <a:r>
              <a:rPr lang="en-US" sz="2800" b="1" dirty="0"/>
              <a:t>heavy</a:t>
            </a:r>
            <a:r>
              <a:rPr lang="en-US" sz="2800" b="1" dirty="0">
                <a:solidFill>
                  <a:schemeClr val="accent2"/>
                </a:solidFill>
              </a:rPr>
              <a:t>, and can only be supported at edge</a:t>
            </a:r>
          </a:p>
          <a:p>
            <a:pPr eaLnBrk="1" hangingPunct="1">
              <a:spcBef>
                <a:spcPct val="50000"/>
              </a:spcBef>
              <a:buFontTx/>
              <a:buChar char="•"/>
            </a:pPr>
            <a:r>
              <a:rPr lang="en-US" sz="2800" b="1" dirty="0">
                <a:solidFill>
                  <a:schemeClr val="accent2"/>
                </a:solidFill>
              </a:rPr>
              <a:t> A lens needs </a:t>
            </a:r>
            <a:r>
              <a:rPr lang="en-US" sz="2800" b="1" dirty="0"/>
              <a:t>two</a:t>
            </a:r>
            <a:r>
              <a:rPr lang="en-US" sz="2800" b="1" dirty="0">
                <a:solidFill>
                  <a:schemeClr val="accent2"/>
                </a:solidFill>
              </a:rPr>
              <a:t> optically acceptable surfaces; mirror needs only one</a:t>
            </a:r>
          </a:p>
        </p:txBody>
      </p:sp>
      <p:sp>
        <p:nvSpPr>
          <p:cNvPr id="15362" name="Rectangle 4"/>
          <p:cNvSpPr>
            <a:spLocks noGrp="1" noChangeArrowheads="1"/>
          </p:cNvSpPr>
          <p:nvPr>
            <p:ph type="title"/>
          </p:nvPr>
        </p:nvSpPr>
        <p:spPr>
          <a:xfrm>
            <a:off x="685800" y="76200"/>
            <a:ext cx="7772400" cy="762000"/>
          </a:xfrm>
        </p:spPr>
        <p:txBody>
          <a:bodyPr/>
          <a:lstStyle/>
          <a:p>
            <a:pPr eaLnBrk="1" hangingPunct="1"/>
            <a:r>
              <a:rPr lang="en-US">
                <a:latin typeface="Arial" charset="0"/>
                <a:ea typeface="ＭＳ Ｐゴシック" charset="0"/>
              </a:rPr>
              <a:t>5.1 Optical Telescopes</a:t>
            </a:r>
          </a:p>
        </p:txBody>
      </p:sp>
    </p:spTree>
  </p:cSld>
  <p:clrMapOvr>
    <a:masterClrMapping/>
  </p:clrMapOvr>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05_06_Figure.jpg"/>
          <p:cNvPicPr>
            <a:picLocks noChangeAspect="1"/>
          </p:cNvPicPr>
          <p:nvPr/>
        </p:nvPicPr>
        <p:blipFill rotWithShape="1">
          <a:blip r:embed="rId3">
            <a:extLst>
              <a:ext uri="{28A0092B-C50C-407E-A947-70E740481C1C}">
                <a14:useLocalDpi xmlns:a14="http://schemas.microsoft.com/office/drawing/2010/main" val="0"/>
              </a:ext>
            </a:extLst>
          </a:blip>
          <a:srcRect b="3168"/>
          <a:stretch/>
        </p:blipFill>
        <p:spPr>
          <a:xfrm>
            <a:off x="838200" y="1675791"/>
            <a:ext cx="7514705" cy="4801209"/>
          </a:xfrm>
          <a:prstGeom prst="rect">
            <a:avLst/>
          </a:prstGeom>
        </p:spPr>
      </p:pic>
      <p:sp>
        <p:nvSpPr>
          <p:cNvPr id="16385" name="Text Box 3"/>
          <p:cNvSpPr txBox="1">
            <a:spLocks noChangeArrowheads="1"/>
          </p:cNvSpPr>
          <p:nvPr/>
        </p:nvSpPr>
        <p:spPr bwMode="auto">
          <a:xfrm>
            <a:off x="723900" y="1004888"/>
            <a:ext cx="7696200"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cs typeface="ＭＳ Ｐゴシック" charset="0"/>
              </a:defRPr>
            </a:lvl2pPr>
            <a:lvl3pPr marL="1143000" indent="-228600">
              <a:defRPr sz="2400">
                <a:solidFill>
                  <a:schemeClr val="tx1"/>
                </a:solidFill>
                <a:latin typeface="Arial" charset="0"/>
                <a:ea typeface="ＭＳ Ｐゴシック" charset="0"/>
                <a:cs typeface="ＭＳ Ｐゴシック" charset="0"/>
              </a:defRPr>
            </a:lvl3pPr>
            <a:lvl4pPr marL="1600200" indent="-228600">
              <a:defRPr sz="2400">
                <a:solidFill>
                  <a:schemeClr val="tx1"/>
                </a:solidFill>
                <a:latin typeface="Arial" charset="0"/>
                <a:ea typeface="ＭＳ Ｐゴシック" charset="0"/>
                <a:cs typeface="ＭＳ Ｐゴシック" charset="0"/>
              </a:defRPr>
            </a:lvl4pPr>
            <a:lvl5pPr marL="2057400" indent="-228600">
              <a:defRPr sz="2400">
                <a:solidFill>
                  <a:schemeClr val="tx1"/>
                </a:solidFill>
                <a:latin typeface="Arial" charset="0"/>
                <a:ea typeface="ＭＳ Ｐゴシック" charset="0"/>
                <a:cs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cs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cs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cs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cs typeface="ＭＳ Ｐゴシック" charset="0"/>
              </a:defRPr>
            </a:lvl9pPr>
          </a:lstStyle>
          <a:p>
            <a:pPr eaLnBrk="1" hangingPunct="1">
              <a:spcBef>
                <a:spcPct val="50000"/>
              </a:spcBef>
            </a:pPr>
            <a:r>
              <a:rPr lang="en-US" sz="2800" b="1">
                <a:solidFill>
                  <a:schemeClr val="accent2"/>
                </a:solidFill>
              </a:rPr>
              <a:t>Types of </a:t>
            </a:r>
            <a:r>
              <a:rPr lang="en-US" sz="2800" b="1"/>
              <a:t>reflecting telescopes</a:t>
            </a:r>
            <a:endParaRPr lang="en-US" sz="2800" b="1">
              <a:solidFill>
                <a:schemeClr val="accent2"/>
              </a:solidFill>
            </a:endParaRPr>
          </a:p>
        </p:txBody>
      </p:sp>
      <p:sp>
        <p:nvSpPr>
          <p:cNvPr id="16386" name="Rectangle 6"/>
          <p:cNvSpPr>
            <a:spLocks noGrp="1" noChangeArrowheads="1"/>
          </p:cNvSpPr>
          <p:nvPr>
            <p:ph type="title"/>
          </p:nvPr>
        </p:nvSpPr>
        <p:spPr>
          <a:xfrm>
            <a:off x="685800" y="34925"/>
            <a:ext cx="7772400" cy="838200"/>
          </a:xfrm>
        </p:spPr>
        <p:txBody>
          <a:bodyPr/>
          <a:lstStyle/>
          <a:p>
            <a:pPr eaLnBrk="1" hangingPunct="1"/>
            <a:r>
              <a:rPr lang="en-US">
                <a:latin typeface="Arial" charset="0"/>
                <a:ea typeface="ＭＳ Ｐゴシック" charset="0"/>
              </a:rPr>
              <a:t>5.1 Optical Telescopes</a:t>
            </a:r>
          </a:p>
        </p:txBody>
      </p:sp>
    </p:spTree>
  </p:cSld>
  <p:clrMapOvr>
    <a:masterClrMapping/>
  </p:clrMapOvr>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05_07_Figure.jpg"/>
          <p:cNvPicPr>
            <a:picLocks noChangeAspect="1"/>
          </p:cNvPicPr>
          <p:nvPr/>
        </p:nvPicPr>
        <p:blipFill rotWithShape="1">
          <a:blip r:embed="rId3">
            <a:extLst>
              <a:ext uri="{28A0092B-C50C-407E-A947-70E740481C1C}">
                <a14:useLocalDpi xmlns:a14="http://schemas.microsoft.com/office/drawing/2010/main" val="0"/>
              </a:ext>
            </a:extLst>
          </a:blip>
          <a:srcRect b="2804"/>
          <a:stretch/>
        </p:blipFill>
        <p:spPr>
          <a:xfrm>
            <a:off x="1355564" y="1696090"/>
            <a:ext cx="6425761" cy="4843366"/>
          </a:xfrm>
          <a:prstGeom prst="rect">
            <a:avLst/>
          </a:prstGeom>
        </p:spPr>
      </p:pic>
      <p:sp>
        <p:nvSpPr>
          <p:cNvPr id="18433" name="Rectangle 4"/>
          <p:cNvSpPr>
            <a:spLocks noGrp="1" noChangeArrowheads="1"/>
          </p:cNvSpPr>
          <p:nvPr>
            <p:ph type="title"/>
          </p:nvPr>
        </p:nvSpPr>
        <p:spPr>
          <a:xfrm>
            <a:off x="690563" y="41275"/>
            <a:ext cx="7772400" cy="838200"/>
          </a:xfrm>
        </p:spPr>
        <p:txBody>
          <a:bodyPr/>
          <a:lstStyle/>
          <a:p>
            <a:pPr eaLnBrk="1" hangingPunct="1"/>
            <a:r>
              <a:rPr lang="en-US">
                <a:latin typeface="Arial" charset="0"/>
                <a:ea typeface="ＭＳ Ｐゴシック" charset="0"/>
              </a:rPr>
              <a:t>5.1 Optical Telescopes</a:t>
            </a:r>
          </a:p>
        </p:txBody>
      </p:sp>
      <p:sp>
        <p:nvSpPr>
          <p:cNvPr id="18434" name="Text Box 5"/>
          <p:cNvSpPr txBox="1">
            <a:spLocks noChangeArrowheads="1"/>
          </p:cNvSpPr>
          <p:nvPr/>
        </p:nvSpPr>
        <p:spPr bwMode="auto">
          <a:xfrm>
            <a:off x="228600" y="1066800"/>
            <a:ext cx="87630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cs typeface="ＭＳ Ｐゴシック" charset="0"/>
              </a:defRPr>
            </a:lvl2pPr>
            <a:lvl3pPr marL="1143000" indent="-228600">
              <a:defRPr sz="2400">
                <a:solidFill>
                  <a:schemeClr val="tx1"/>
                </a:solidFill>
                <a:latin typeface="Arial" charset="0"/>
                <a:ea typeface="ＭＳ Ｐゴシック" charset="0"/>
                <a:cs typeface="ＭＳ Ｐゴシック" charset="0"/>
              </a:defRPr>
            </a:lvl3pPr>
            <a:lvl4pPr marL="1600200" indent="-228600">
              <a:defRPr sz="2400">
                <a:solidFill>
                  <a:schemeClr val="tx1"/>
                </a:solidFill>
                <a:latin typeface="Arial" charset="0"/>
                <a:ea typeface="ＭＳ Ｐゴシック" charset="0"/>
                <a:cs typeface="ＭＳ Ｐゴシック" charset="0"/>
              </a:defRPr>
            </a:lvl4pPr>
            <a:lvl5pPr marL="2057400" indent="-228600">
              <a:defRPr sz="2400">
                <a:solidFill>
                  <a:schemeClr val="tx1"/>
                </a:solidFill>
                <a:latin typeface="Arial" charset="0"/>
                <a:ea typeface="ＭＳ Ｐゴシック" charset="0"/>
                <a:cs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cs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cs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cs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cs typeface="ＭＳ Ｐゴシック" charset="0"/>
              </a:defRPr>
            </a:lvl9pPr>
          </a:lstStyle>
          <a:p>
            <a:pPr eaLnBrk="1" hangingPunct="1">
              <a:spcBef>
                <a:spcPct val="50000"/>
              </a:spcBef>
            </a:pPr>
            <a:r>
              <a:rPr lang="en-US" sz="2800" b="1">
                <a:solidFill>
                  <a:schemeClr val="accent2"/>
                </a:solidFill>
              </a:rPr>
              <a:t>The Keck telescope, a modern research telescope</a:t>
            </a:r>
          </a:p>
        </p:txBody>
      </p:sp>
    </p:spTree>
  </p:cSld>
  <p:clrMapOvr>
    <a:masterClrMapping/>
  </p:clrMapOvr>
  <p:timing>
    <p:tnLst>
      <p:par>
        <p:cTn xmlns:p14="http://schemas.microsoft.com/office/powerpoint/2010/main" id="1" dur="indefinite" restart="never" nodeType="tmRoot"/>
      </p:par>
    </p:tnLst>
  </p:timing>
</p:sld>
</file>

<file path=ppt/theme/theme1.xml><?xml version="1.0" encoding="utf-8"?>
<a:theme xmlns:a="http://schemas.openxmlformats.org/drawingml/2006/main" name="Blank Presentation">
  <a:themeElements>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Blank Presentation">
      <a:majorFont>
        <a:latin typeface="Arial"/>
        <a:ea typeface="ＭＳ Ｐゴシック"/>
        <a:cs typeface=""/>
      </a:majorFont>
      <a:minorFont>
        <a:latin typeface="Arial"/>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ea typeface="ＭＳ Ｐゴシック" pitchFamily="84"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ea typeface="ＭＳ Ｐゴシック" pitchFamily="84" charset="-128"/>
          </a:defRPr>
        </a:defPPr>
      </a:lstStyle>
    </a:lnDef>
  </a:objectDefaults>
  <a:extraClrSchemeLst>
    <a:extraClrScheme>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Blank Presentatio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Blank Presentatio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Blank Presentatio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Blank Presentatio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Blank Presentatio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Blank Presentation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Blank Presentatio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Blank Presentatio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Blank Presentatio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Blank Presentatio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Blank Presentatio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516</TotalTime>
  <Words>3903</Words>
  <Application>Microsoft Macintosh PowerPoint</Application>
  <PresentationFormat>On-screen Show (4:3)</PresentationFormat>
  <Paragraphs>194</Paragraphs>
  <Slides>39</Slides>
  <Notes>39</Notes>
  <HiddenSlides>0</HiddenSlides>
  <MMClips>0</MMClips>
  <ScaleCrop>false</ScaleCrop>
  <HeadingPairs>
    <vt:vector size="4" baseType="variant">
      <vt:variant>
        <vt:lpstr>Theme</vt:lpstr>
      </vt:variant>
      <vt:variant>
        <vt:i4>1</vt:i4>
      </vt:variant>
      <vt:variant>
        <vt:lpstr>Slide Titles</vt:lpstr>
      </vt:variant>
      <vt:variant>
        <vt:i4>39</vt:i4>
      </vt:variant>
    </vt:vector>
  </HeadingPairs>
  <TitlesOfParts>
    <vt:vector size="40" baseType="lpstr">
      <vt:lpstr>Blank Presentation</vt:lpstr>
      <vt:lpstr>PowerPoint Presentation</vt:lpstr>
      <vt:lpstr>Chapter 5 Telescopes</vt:lpstr>
      <vt:lpstr>Units of Chapter 5</vt:lpstr>
      <vt:lpstr>5.1 Optical Telescopes</vt:lpstr>
      <vt:lpstr>5.1 Optical Telescopes</vt:lpstr>
      <vt:lpstr>5.1 Optical Telescopes</vt:lpstr>
      <vt:lpstr>5.1 Optical Telescopes</vt:lpstr>
      <vt:lpstr>5.1 Optical Telescopes</vt:lpstr>
      <vt:lpstr>5.1 Optical Telescopes</vt:lpstr>
      <vt:lpstr>5.1 Optical Telescopes</vt:lpstr>
      <vt:lpstr>5.1 Optical Telescopes</vt:lpstr>
      <vt:lpstr>5.2 Telescope Size</vt:lpstr>
      <vt:lpstr>5.2 Telescope Size</vt:lpstr>
      <vt:lpstr>5.2 Telescope Size</vt:lpstr>
      <vt:lpstr>5.3 Images and Detectors</vt:lpstr>
      <vt:lpstr>5.3 Images and Detectors</vt:lpstr>
      <vt:lpstr>5.4 High-Resolution Astronomy</vt:lpstr>
      <vt:lpstr>5.4 High-Resolution Astronomy</vt:lpstr>
      <vt:lpstr>5.4 High-Resolution Astronomy</vt:lpstr>
      <vt:lpstr>5.4 High-Resolution Astronomy</vt:lpstr>
      <vt:lpstr>5.4 High-Resolution Astronomy</vt:lpstr>
      <vt:lpstr>5.5 Radio Astronomy</vt:lpstr>
      <vt:lpstr>5.5 Radio Astronomy</vt:lpstr>
      <vt:lpstr>5.5 Radio Astronomy</vt:lpstr>
      <vt:lpstr>5.6 Interferometry</vt:lpstr>
      <vt:lpstr>5.6 Interferometry</vt:lpstr>
      <vt:lpstr>5.6 Interferometry</vt:lpstr>
      <vt:lpstr>5.7 Space-Based Astronomy</vt:lpstr>
      <vt:lpstr>5.7 Space-Based Astronomy</vt:lpstr>
      <vt:lpstr>5.7 Space-Based Astronomy</vt:lpstr>
      <vt:lpstr>Discovery 5-1 The ALMA Array</vt:lpstr>
      <vt:lpstr>5.7 Space-Based Astronomy</vt:lpstr>
      <vt:lpstr>5.7 Space-Based Astronomy</vt:lpstr>
      <vt:lpstr>5.7 Space-Based Astronomy</vt:lpstr>
      <vt:lpstr>5.7 Space-Based Astronomy</vt:lpstr>
      <vt:lpstr>5.8 Full-Spectrum Coverage</vt:lpstr>
      <vt:lpstr>Summary of Chapter 5</vt:lpstr>
      <vt:lpstr>Summary of Chapter 5 (cont.)</vt:lpstr>
      <vt:lpstr>Summary of Chapter 5 (cont.)</vt:lpstr>
    </vt:vector>
  </TitlesOfParts>
  <Company>Progressive Information Technologies</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System 103</dc:creator>
  <cp:lastModifiedBy>Sekar G</cp:lastModifiedBy>
  <cp:revision>41</cp:revision>
  <cp:lastPrinted>2013-10-09T21:47:23Z</cp:lastPrinted>
  <dcterms:created xsi:type="dcterms:W3CDTF">2010-06-28T13:42:10Z</dcterms:created>
  <dcterms:modified xsi:type="dcterms:W3CDTF">2013-10-17T23:03:22Z</dcterms:modified>
</cp:coreProperties>
</file>